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8.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5"/>
  </p:sldMasterIdLst>
  <p:notesMasterIdLst>
    <p:notesMasterId r:id="rId40"/>
  </p:notesMasterIdLst>
  <p:sldIdLst>
    <p:sldId id="267" r:id="rId6"/>
    <p:sldId id="268" r:id="rId7"/>
    <p:sldId id="282" r:id="rId8"/>
    <p:sldId id="279" r:id="rId9"/>
    <p:sldId id="269" r:id="rId10"/>
    <p:sldId id="283" r:id="rId11"/>
    <p:sldId id="274" r:id="rId12"/>
    <p:sldId id="281" r:id="rId13"/>
    <p:sldId id="285" r:id="rId14"/>
    <p:sldId id="286" r:id="rId15"/>
    <p:sldId id="271" r:id="rId16"/>
    <p:sldId id="277" r:id="rId17"/>
    <p:sldId id="276" r:id="rId18"/>
    <p:sldId id="278" r:id="rId19"/>
    <p:sldId id="287" r:id="rId20"/>
    <p:sldId id="288" r:id="rId21"/>
    <p:sldId id="290" r:id="rId22"/>
    <p:sldId id="289" r:id="rId23"/>
    <p:sldId id="292" r:id="rId24"/>
    <p:sldId id="293" r:id="rId25"/>
    <p:sldId id="294" r:id="rId26"/>
    <p:sldId id="295" r:id="rId27"/>
    <p:sldId id="296" r:id="rId28"/>
    <p:sldId id="297" r:id="rId29"/>
    <p:sldId id="298" r:id="rId30"/>
    <p:sldId id="284" r:id="rId31"/>
    <p:sldId id="299" r:id="rId32"/>
    <p:sldId id="300" r:id="rId33"/>
    <p:sldId id="301" r:id="rId34"/>
    <p:sldId id="302" r:id="rId35"/>
    <p:sldId id="303" r:id="rId36"/>
    <p:sldId id="304" r:id="rId37"/>
    <p:sldId id="305" r:id="rId38"/>
    <p:sldId id="30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rnille Hollerup" initials="PH" lastIdx="1" clrIdx="0">
    <p:extLst/>
  </p:cmAuthor>
  <p:cmAuthor id="2" name="Cristina Leal Rodriguez" initials="CLR" lastIdx="34" clrIdx="1">
    <p:extLst>
      <p:ext uri="{19B8F6BF-5375-455C-9EA6-DF929625EA0E}">
        <p15:presenceInfo xmlns:p15="http://schemas.microsoft.com/office/powerpoint/2012/main" userId="S::qkb873@ku.dk::315ec78b-4c23-48da-9f15-40be3a569eff" providerId="AD"/>
      </p:ext>
    </p:extLst>
  </p:cmAuthor>
  <p:cmAuthor id="3" name="Gianluca Mazzoni" initials="GM" lastIdx="6" clrIdx="2">
    <p:extLst>
      <p:ext uri="{19B8F6BF-5375-455C-9EA6-DF929625EA0E}">
        <p15:presenceInfo xmlns:p15="http://schemas.microsoft.com/office/powerpoint/2012/main" userId="S::gmk142@ku.dk::f7d22f7d-cc34-441c-a49e-241d6d38a376" providerId="AD"/>
      </p:ext>
    </p:extLst>
  </p:cmAuthor>
  <p:cmAuthor id="4" name="Jorge Hernansanz_Temp" initials="JH" lastIdx="9" clrIdx="3">
    <p:extLst>
      <p:ext uri="{19B8F6BF-5375-455C-9EA6-DF929625EA0E}">
        <p15:presenceInfo xmlns:p15="http://schemas.microsoft.com/office/powerpoint/2012/main" userId="db817de4b1bc1e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02C"/>
    <a:srgbClr val="FDBF6F"/>
    <a:srgbClr val="6A3D9A"/>
    <a:srgbClr val="FF7F00"/>
    <a:srgbClr val="1F78B4"/>
    <a:srgbClr val="A6CEE3"/>
    <a:srgbClr val="CAB2D6"/>
    <a:srgbClr val="FFFF99"/>
    <a:srgbClr val="E31A1C"/>
    <a:srgbClr val="FB9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4807" autoAdjust="0"/>
  </p:normalViewPr>
  <p:slideViewPr>
    <p:cSldViewPr snapToGrid="0" snapToObjects="1">
      <p:cViewPr varScale="1">
        <p:scale>
          <a:sx n="69" d="100"/>
          <a:sy n="69" d="100"/>
        </p:scale>
        <p:origin x="1060" y="44"/>
      </p:cViewPr>
      <p:guideLst>
        <p:guide orient="horz" pos="2047"/>
        <p:guide pos="2880"/>
      </p:guideLst>
    </p:cSldViewPr>
  </p:slideViewPr>
  <p:outlineViewPr>
    <p:cViewPr>
      <p:scale>
        <a:sx n="33" d="100"/>
        <a:sy n="33" d="100"/>
      </p:scale>
      <p:origin x="0" y="0"/>
    </p:cViewPr>
  </p:outlineViewPr>
  <p:notesTextViewPr>
    <p:cViewPr>
      <p:scale>
        <a:sx n="50" d="100"/>
        <a:sy n="50" d="100"/>
      </p:scale>
      <p:origin x="0" y="0"/>
    </p:cViewPr>
  </p:notesTextViewPr>
  <p:notesViewPr>
    <p:cSldViewPr snapToGrid="0" snapToObjects="1" showGuides="1">
      <p:cViewPr varScale="1">
        <p:scale>
          <a:sx n="99" d="100"/>
          <a:sy n="99" d="100"/>
        </p:scale>
        <p:origin x="306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4-13T18:51:38.249" idx="7">
    <p:pos x="10" y="10"/>
    <p:text>I will add tomorrow the colours, I will colour them with the ones of the below plot (% of each ATC level) if it is okay.</p:text>
    <p:extLst>
      <p:ext uri="{C676402C-5697-4E1C-873F-D02D1690AC5C}">
        <p15:threadingInfo xmlns:p15="http://schemas.microsoft.com/office/powerpoint/2012/main" timeZoneBias="-120"/>
      </p:ext>
    </p:extLst>
  </p:cm>
  <p:cm authorId="2" dt="2020-04-14T12:05:44.387" idx="11">
    <p:pos x="10" y="146"/>
    <p:text>Good! That color scale is good as long as you keep it consistent when you refer to the databases</p:text>
    <p:extLst>
      <p:ext uri="{C676402C-5697-4E1C-873F-D02D1690AC5C}">
        <p15:threadingInfo xmlns:p15="http://schemas.microsoft.com/office/powerpoint/2012/main" timeZoneBias="-120">
          <p15:parentCm authorId="4" idx="7"/>
        </p15:threadingInfo>
      </p:ext>
    </p:extLst>
  </p:cm>
  <p:cm authorId="4" dt="2020-04-13T18:54:04.850" idx="9">
    <p:pos x="146" y="146"/>
    <p:text>I will do tomorrow the bullet points for each database, should they go after this page or at the end of part I ?</p:text>
    <p:extLst mod="1">
      <p:ext uri="{C676402C-5697-4E1C-873F-D02D1690AC5C}">
        <p15:threadingInfo xmlns:p15="http://schemas.microsoft.com/office/powerpoint/2012/main" timeZoneBias="-120"/>
      </p:ext>
    </p:extLst>
  </p:cm>
  <p:cm authorId="2" dt="2020-04-14T12:06:18.001" idx="12">
    <p:pos x="146" y="282"/>
    <p:text>I think they should go right after this one before you present the comparison among them</p:text>
    <p:extLst>
      <p:ext uri="{C676402C-5697-4E1C-873F-D02D1690AC5C}">
        <p15:threadingInfo xmlns:p15="http://schemas.microsoft.com/office/powerpoint/2012/main" timeZoneBias="-120">
          <p15:parentCm authorId="4" idx="9"/>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0-04-13T18:50:55.635" idx="5">
    <p:pos x="10" y="10"/>
    <p:text>Still needed to comment the part of the danish database. Tomorrow is done.</p:text>
    <p:extLst>
      <p:ext uri="{C676402C-5697-4E1C-873F-D02D1690AC5C}">
        <p15:threadingInfo xmlns:p15="http://schemas.microsoft.com/office/powerpoint/2012/main" timeZoneBias="-120"/>
      </p:ext>
    </p:extLst>
  </p:cm>
  <p:cm authorId="4" dt="2020-04-13T18:51:24.053" idx="6">
    <p:pos x="146" y="146"/>
    <p:text>Is this a good resolution?</p:text>
    <p:extLst>
      <p:ext uri="{C676402C-5697-4E1C-873F-D02D1690AC5C}">
        <p15:threadingInfo xmlns:p15="http://schemas.microsoft.com/office/powerpoint/2012/main" timeZoneBias="-120"/>
      </p:ext>
    </p:extLst>
  </p:cm>
  <p:cm authorId="2" dt="2020-04-14T12:07:16.569" idx="13">
    <p:pos x="146" y="282"/>
    <p:text>Yes, but it is still overwhelming to look at this slide all at once.</p:text>
    <p:extLst>
      <p:ext uri="{C676402C-5697-4E1C-873F-D02D1690AC5C}">
        <p15:threadingInfo xmlns:p15="http://schemas.microsoft.com/office/powerpoint/2012/main" timeZoneBias="-120">
          <p15:parentCm authorId="4" idx="6"/>
        </p15:threadingInfo>
      </p:ext>
    </p:extLst>
  </p:cm>
  <p:cm authorId="2" dt="2020-04-14T12:09:11.389" idx="14">
    <p:pos x="146" y="418"/>
    <p:text>Try: (1) Remove the white space in the middle? (2) Transpose the table. You have more columns than rows. So, put the databases as rows, and the descriptions as columns, (3) make the lines a bit more transparent</p:text>
    <p:extLst>
      <p:ext uri="{C676402C-5697-4E1C-873F-D02D1690AC5C}">
        <p15:threadingInfo xmlns:p15="http://schemas.microsoft.com/office/powerpoint/2012/main" timeZoneBias="-120">
          <p15:parentCm authorId="4" idx="6"/>
        </p15:threadingInfo>
      </p:ext>
    </p:extLst>
  </p:cm>
  <p:cm authorId="2" dt="2020-04-14T12:41:34.234" idx="24">
    <p:pos x="282" y="282"/>
    <p:text>Add a title that summarizes the information of your slide</p:text>
    <p:extLst>
      <p:ext uri="{C676402C-5697-4E1C-873F-D02D1690AC5C}">
        <p15:threadingInfo xmlns:p15="http://schemas.microsoft.com/office/powerpoint/2012/main" timeZoneBias="-120"/>
      </p:ext>
    </p:extLst>
  </p:cm>
  <p:cm authorId="2" dt="2020-04-14T12:41:53.893" idx="25">
    <p:pos x="282" y="418"/>
    <p:text>This applies to all the following slides</p:text>
    <p:extLst>
      <p:ext uri="{C676402C-5697-4E1C-873F-D02D1690AC5C}">
        <p15:threadingInfo xmlns:p15="http://schemas.microsoft.com/office/powerpoint/2012/main" timeZoneBias="-120">
          <p15:parentCm authorId="2" idx="24"/>
        </p15:threadingInfo>
      </p:ext>
    </p:extLst>
  </p:cm>
  <p:cm authorId="3" dt="2020-04-14T16:22:24.890" idx="5">
    <p:pos x="418" y="418"/>
    <p:text>I noticed that some of the rows are repeated (i.e. side effect) but the Xs changes. Is this a mistake? If not please, specify the differences across them. </p:text>
    <p:extLst>
      <p:ext uri="{C676402C-5697-4E1C-873F-D02D1690AC5C}">
        <p15:threadingInfo xmlns:p15="http://schemas.microsoft.com/office/powerpoint/2012/main" timeZoneBias="-120"/>
      </p:ext>
    </p:extLst>
  </p:cm>
  <p:cm authorId="3" dt="2020-04-14T16:23:51.773" idx="6">
    <p:pos x="418" y="554"/>
    <p:text>If you prefer you can use the table format that I added. It reads better!</p:text>
    <p:extLst>
      <p:ext uri="{C676402C-5697-4E1C-873F-D02D1690AC5C}">
        <p15:threadingInfo xmlns:p15="http://schemas.microsoft.com/office/powerpoint/2012/main" timeZoneBias="-120">
          <p15:parentCm authorId="3" idx="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14T12:09:34.879" idx="15">
    <p:pos x="10" y="10"/>
    <p:text>This is perfect</p:text>
    <p:extLst>
      <p:ext uri="{C676402C-5697-4E1C-873F-D02D1690AC5C}">
        <p15:threadingInfo xmlns:p15="http://schemas.microsoft.com/office/powerpoint/2012/main" timeZoneBias="-120"/>
      </p:ext>
    </p:extLst>
  </p:cm>
  <p:cm authorId="2" dt="2020-04-14T12:47:00.501" idx="27">
    <p:pos x="146" y="146"/>
    <p:text>What do total and unique numbers refer to?</p:text>
    <p:extLst>
      <p:ext uri="{C676402C-5697-4E1C-873F-D02D1690AC5C}">
        <p15:threadingInfo xmlns:p15="http://schemas.microsoft.com/office/powerpoint/2012/main" timeZoneBias="-120"/>
      </p:ext>
    </p:extLst>
  </p:cm>
  <p:cm authorId="3" dt="2020-04-14T15:56:15.930" idx="3">
    <p:pos x="282" y="282"/>
    <p:text>Remove the line about total number and keep the unique one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4-14T13:01:30.245" idx="28">
    <p:pos x="10" y="10"/>
    <p:text>NLM is enriched for cardiovascular drugs for example....</p:text>
    <p:extLst>
      <p:ext uri="{C676402C-5697-4E1C-873F-D02D1690AC5C}">
        <p15:threadingInfo xmlns:p15="http://schemas.microsoft.com/office/powerpoint/2012/main" timeZoneBias="-120"/>
      </p:ext>
    </p:extLst>
  </p:cm>
  <p:cm authorId="2" dt="2020-04-14T13:02:15.775" idx="30">
    <p:pos x="10" y="146"/>
    <p:text>Is the NLM corpus you are using the same as NLM CV DDI Corpus?</p:text>
    <p:extLst>
      <p:ext uri="{C676402C-5697-4E1C-873F-D02D1690AC5C}">
        <p15:threadingInfo xmlns:p15="http://schemas.microsoft.com/office/powerpoint/2012/main" timeZoneBias="-120">
          <p15:parentCm authorId="2" idx="28"/>
        </p15:threadingInfo>
      </p:ext>
    </p:extLst>
  </p:cm>
  <p:cm authorId="2" dt="2020-04-14T13:01:40.359" idx="29">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0-04-13T18:50:06.286" idx="4">
    <p:pos x="10" y="10"/>
    <p:text>Very weird that the danish database doesn't have any interactions. Is there something wrong with the code?</p:text>
    <p:extLst>
      <p:ext uri="{C676402C-5697-4E1C-873F-D02D1690AC5C}">
        <p15:threadingInfo xmlns:p15="http://schemas.microsoft.com/office/powerpoint/2012/main" timeZoneBias="-120"/>
      </p:ext>
    </p:extLst>
  </p:cm>
  <p:cm authorId="2" dt="2020-04-14T12:10:49.787" idx="16">
    <p:pos x="10" y="146"/>
    <p:text>I think you should look deeper into this...We can discuss further in the Github issue related to it</p:text>
    <p:extLst>
      <p:ext uri="{C676402C-5697-4E1C-873F-D02D1690AC5C}">
        <p15:threadingInfo xmlns:p15="http://schemas.microsoft.com/office/powerpoint/2012/main" timeZoneBias="-120">
          <p15:parentCm authorId="4" idx="4"/>
        </p15:threadingInfo>
      </p:ext>
    </p:extLst>
  </p:cm>
  <p:cm authorId="2" dt="2020-04-14T12:35:29.657" idx="23">
    <p:pos x="146" y="146"/>
    <p:text>why the intersection arrows are red? red is a stimulant color. You can use it for highlighting interesting connections for example, but not in all. For example, you can color in red the top three intersection with most shared DDIs across databases</p:text>
    <p:extLst>
      <p:ext uri="{C676402C-5697-4E1C-873F-D02D1690AC5C}">
        <p15:threadingInfo xmlns:p15="http://schemas.microsoft.com/office/powerpoint/2012/main" timeZoneBias="-120"/>
      </p:ext>
    </p:extLst>
  </p:cm>
  <p:cm authorId="2" dt="2020-04-14T12:44:18.145" idx="26">
    <p:pos x="146" y="282"/>
    <p:text>https://infogram.com/blog/color-theory-dos-and-donts-for-data-visualization/</p:text>
    <p:extLst>
      <p:ext uri="{C676402C-5697-4E1C-873F-D02D1690AC5C}">
        <p15:threadingInfo xmlns:p15="http://schemas.microsoft.com/office/powerpoint/2012/main" timeZoneBias="-120">
          <p15:parentCm authorId="2" idx="2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0-04-13T18:53:05.063" idx="8">
    <p:pos x="10" y="10"/>
    <p:text>Do I include the two of them?</p:text>
    <p:extLst>
      <p:ext uri="{C676402C-5697-4E1C-873F-D02D1690AC5C}">
        <p15:threadingInfo xmlns:p15="http://schemas.microsoft.com/office/powerpoint/2012/main" timeZoneBias="-120"/>
      </p:ext>
    </p:extLst>
  </p:cm>
  <p:cm authorId="2" dt="2020-04-14T12:11:19.472" idx="17">
    <p:pos x="10" y="146"/>
    <p:text>Yes, but in separate slides. Otherwise it is too many information in one visual input</p:text>
    <p:extLst>
      <p:ext uri="{C676402C-5697-4E1C-873F-D02D1690AC5C}">
        <p15:threadingInfo xmlns:p15="http://schemas.microsoft.com/office/powerpoint/2012/main" timeZoneBias="-120">
          <p15:parentCm authorId="4" idx="8"/>
        </p15:threadingInfo>
      </p:ext>
    </p:extLst>
  </p:cm>
  <p:cm authorId="3" dt="2020-04-14T16:03:31.685" idx="4">
    <p:pos x="10" y="282"/>
    <p:text>Remember also in this case the title for each of the slide. The title should summarise the content of the figure. example</p:text>
    <p:extLst>
      <p:ext uri="{C676402C-5697-4E1C-873F-D02D1690AC5C}">
        <p15:threadingInfo xmlns:p15="http://schemas.microsoft.com/office/powerpoint/2012/main" timeZoneBias="-120">
          <p15:parentCm authorId="4" idx="8"/>
        </p15:threadingInfo>
      </p:ext>
    </p:extLst>
  </p:cm>
  <p:cm authorId="2" dt="2020-04-14T12:13:06.248" idx="18">
    <p:pos x="146" y="146"/>
    <p:text>Remove xlabs for both plots</p:text>
    <p:extLst>
      <p:ext uri="{C676402C-5697-4E1C-873F-D02D1690AC5C}">
        <p15:threadingInfo xmlns:p15="http://schemas.microsoft.com/office/powerpoint/2012/main" timeZoneBias="-120"/>
      </p:ext>
    </p:extLst>
  </p:cm>
  <p:cm authorId="2" dt="2020-04-14T12:14:18.293" idx="19">
    <p:pos x="282" y="282"/>
    <p:text>Change the ylab of the plot in the bottom for "% of Anatomical drug classes"</p:text>
    <p:extLst>
      <p:ext uri="{C676402C-5697-4E1C-873F-D02D1690AC5C}">
        <p15:threadingInfo xmlns:p15="http://schemas.microsoft.com/office/powerpoint/2012/main" timeZoneBias="-120"/>
      </p:ext>
    </p:extLst>
  </p:cm>
  <p:cm authorId="2" dt="2020-04-14T12:15:08.818" idx="20">
    <p:pos x="418" y="418"/>
    <p:text>Hide the legend</p:text>
    <p:extLst>
      <p:ext uri="{C676402C-5697-4E1C-873F-D02D1690AC5C}">
        <p15:threadingInfo xmlns:p15="http://schemas.microsoft.com/office/powerpoint/2012/main" timeZoneBias="-120"/>
      </p:ext>
    </p:extLst>
  </p:cm>
  <p:cm authorId="2" dt="2020-04-14T12:17:05.359" idx="21">
    <p:pos x="554" y="554"/>
    <p:text>Remove shades</p:text>
    <p:extLst>
      <p:ext uri="{C676402C-5697-4E1C-873F-D02D1690AC5C}">
        <p15:threadingInfo xmlns:p15="http://schemas.microsoft.com/office/powerpoint/2012/main" timeZoneBias="-120"/>
      </p:ext>
    </p:extLst>
  </p:cm>
  <p:cm authorId="2" dt="2020-04-14T12:17:11.006" idx="22">
    <p:pos x="690" y="690"/>
    <p:text>Use the pdf format of the images generated. These ones quality is low</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0-04-13T18:48:17.778" idx="1">
    <p:pos x="10" y="10"/>
    <p:text>In this section, should I mention the operations (Score, drug ranking...) that I will do in the following weeks?</p:text>
    <p:extLst>
      <p:ext uri="{C676402C-5697-4E1C-873F-D02D1690AC5C}">
        <p15:threadingInfo xmlns:p15="http://schemas.microsoft.com/office/powerpoint/2012/main" timeZoneBias="-120"/>
      </p:ext>
    </p:extLst>
  </p:cm>
  <p:cm authorId="2" dt="2020-04-14T13:03:21.780" idx="32">
    <p:pos x="10" y="146"/>
    <p:text>Yes!</p:text>
    <p:extLst>
      <p:ext uri="{C676402C-5697-4E1C-873F-D02D1690AC5C}">
        <p15:threadingInfo xmlns:p15="http://schemas.microsoft.com/office/powerpoint/2012/main" timeZoneBias="-120">
          <p15:parentCm authorId="4" idx="1"/>
        </p15:threadingInfo>
      </p:ext>
    </p:extLst>
  </p:cm>
  <p:cm authorId="2" dt="2020-04-14T13:03:36.406" idx="33">
    <p:pos x="10" y="282"/>
    <p:text>But this is part still of the comparison part II block</p:text>
    <p:extLst>
      <p:ext uri="{C676402C-5697-4E1C-873F-D02D1690AC5C}">
        <p15:threadingInfo xmlns:p15="http://schemas.microsoft.com/office/powerpoint/2012/main" timeZoneBias="-120">
          <p15:parentCm authorId="4" idx="1"/>
        </p15:threadingInfo>
      </p:ext>
    </p:extLst>
  </p:cm>
  <p:cm authorId="4" dt="2020-04-13T18:49:20.878" idx="2">
    <p:pos x="146" y="146"/>
    <p:text>Should I give a bullet point of the data draft you have passed me?</p:text>
    <p:extLst>
      <p:ext uri="{C676402C-5697-4E1C-873F-D02D1690AC5C}">
        <p15:threadingInfo xmlns:p15="http://schemas.microsoft.com/office/powerpoint/2012/main" timeZoneBias="-120"/>
      </p:ext>
    </p:extLst>
  </p:cm>
  <p:cm authorId="2" dt="2020-04-14T13:04:03.553" idx="34">
    <p:pos x="146" y="282"/>
    <p:text>You should include a new slide for that. Information about how the file is structured is not necessary</p:text>
    <p:extLst>
      <p:ext uri="{C676402C-5697-4E1C-873F-D02D1690AC5C}">
        <p15:threadingInfo xmlns:p15="http://schemas.microsoft.com/office/powerpoint/2012/main" timeZoneBias="-120">
          <p15:parentCm authorId="4" idx="2"/>
        </p15:threadingInfo>
      </p:ext>
    </p:extLst>
  </p:cm>
  <p:cm authorId="2" dt="2020-04-14T13:03:09.607" idx="31">
    <p:pos x="282" y="282"/>
    <p:text>Remove shadows</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20-04-13T18:53:05.063" idx="8">
    <p:pos x="10" y="10"/>
    <p:text>Do I include the two of them?</p:text>
    <p:extLst>
      <p:ext uri="{C676402C-5697-4E1C-873F-D02D1690AC5C}">
        <p15:threadingInfo xmlns:p15="http://schemas.microsoft.com/office/powerpoint/2012/main" timeZoneBias="-120"/>
      </p:ext>
    </p:extLst>
  </p:cm>
  <p:cm authorId="2" dt="2020-04-14T12:11:19.472" idx="17">
    <p:pos x="10" y="146"/>
    <p:text>Yes, but in separate slides. Otherwise it is too many information in one visual input</p:text>
    <p:extLst>
      <p:ext uri="{C676402C-5697-4E1C-873F-D02D1690AC5C}">
        <p15:threadingInfo xmlns:p15="http://schemas.microsoft.com/office/powerpoint/2012/main" timeZoneBias="-120">
          <p15:parentCm authorId="4" idx="8"/>
        </p15:threadingInfo>
      </p:ext>
    </p:extLst>
  </p:cm>
  <p:cm authorId="3" dt="2020-04-14T16:03:31.685" idx="4">
    <p:pos x="10" y="282"/>
    <p:text>Remember also in this case the title for each of the slide. The title should summarise the content of the figure. example</p:text>
    <p:extLst>
      <p:ext uri="{C676402C-5697-4E1C-873F-D02D1690AC5C}">
        <p15:threadingInfo xmlns:p15="http://schemas.microsoft.com/office/powerpoint/2012/main" timeZoneBias="-120">
          <p15:parentCm authorId="4" idx="8"/>
        </p15:threadingInfo>
      </p:ext>
    </p:extLst>
  </p:cm>
  <p:cm authorId="2" dt="2020-04-14T12:13:06.248" idx="18">
    <p:pos x="146" y="146"/>
    <p:text>Remove xlabs for both plots</p:text>
    <p:extLst>
      <p:ext uri="{C676402C-5697-4E1C-873F-D02D1690AC5C}">
        <p15:threadingInfo xmlns:p15="http://schemas.microsoft.com/office/powerpoint/2012/main" timeZoneBias="-120"/>
      </p:ext>
    </p:extLst>
  </p:cm>
  <p:cm authorId="2" dt="2020-04-14T12:14:18.293" idx="19">
    <p:pos x="282" y="282"/>
    <p:text>Change the ylab of the plot in the bottom for "% of Anatomical drug classes"</p:text>
    <p:extLst>
      <p:ext uri="{C676402C-5697-4E1C-873F-D02D1690AC5C}">
        <p15:threadingInfo xmlns:p15="http://schemas.microsoft.com/office/powerpoint/2012/main" timeZoneBias="-120"/>
      </p:ext>
    </p:extLst>
  </p:cm>
  <p:cm authorId="2" dt="2020-04-14T12:15:08.818" idx="20">
    <p:pos x="418" y="418"/>
    <p:text>Hide the legend</p:text>
    <p:extLst>
      <p:ext uri="{C676402C-5697-4E1C-873F-D02D1690AC5C}">
        <p15:threadingInfo xmlns:p15="http://schemas.microsoft.com/office/powerpoint/2012/main" timeZoneBias="-120"/>
      </p:ext>
    </p:extLst>
  </p:cm>
  <p:cm authorId="2" dt="2020-04-14T12:17:05.359" idx="21">
    <p:pos x="554" y="554"/>
    <p:text>Remove shades</p:text>
    <p:extLst>
      <p:ext uri="{C676402C-5697-4E1C-873F-D02D1690AC5C}">
        <p15:threadingInfo xmlns:p15="http://schemas.microsoft.com/office/powerpoint/2012/main" timeZoneBias="-120"/>
      </p:ext>
    </p:extLst>
  </p:cm>
  <p:cm authorId="2" dt="2020-04-14T12:17:11.006" idx="22">
    <p:pos x="690" y="690"/>
    <p:text>Use the pdf format of the images generated. These ones quality is low</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BA646-DD61-0C4C-869B-B0217E08F98C}" type="datetimeFigureOut">
              <a:rPr lang="en-US" smtClean="0"/>
              <a:t>6/21/2020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66B8F-5406-CF47-A8D5-EAC839C01446}" type="slidenum">
              <a:rPr lang="en-US" smtClean="0"/>
              <a:t>‹#›</a:t>
            </a:fld>
            <a:endParaRPr lang="en-US"/>
          </a:p>
        </p:txBody>
      </p:sp>
    </p:spTree>
    <p:extLst>
      <p:ext uri="{BB962C8B-B14F-4D97-AF65-F5344CB8AC3E}">
        <p14:creationId xmlns:p14="http://schemas.microsoft.com/office/powerpoint/2010/main" val="5852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1</a:t>
            </a:fld>
            <a:endParaRPr lang="en-US"/>
          </a:p>
        </p:txBody>
      </p:sp>
    </p:spTree>
    <p:extLst>
      <p:ext uri="{BB962C8B-B14F-4D97-AF65-F5344CB8AC3E}">
        <p14:creationId xmlns:p14="http://schemas.microsoft.com/office/powerpoint/2010/main" val="3379240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10</a:t>
            </a:fld>
            <a:endParaRPr lang="en-US"/>
          </a:p>
        </p:txBody>
      </p:sp>
    </p:spTree>
    <p:extLst>
      <p:ext uri="{BB962C8B-B14F-4D97-AF65-F5344CB8AC3E}">
        <p14:creationId xmlns:p14="http://schemas.microsoft.com/office/powerpoint/2010/main" val="1293255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11</a:t>
            </a:fld>
            <a:endParaRPr lang="en-US"/>
          </a:p>
        </p:txBody>
      </p:sp>
    </p:spTree>
    <p:extLst>
      <p:ext uri="{BB962C8B-B14F-4D97-AF65-F5344CB8AC3E}">
        <p14:creationId xmlns:p14="http://schemas.microsoft.com/office/powerpoint/2010/main" val="3340489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12</a:t>
            </a:fld>
            <a:endParaRPr lang="en-US"/>
          </a:p>
        </p:txBody>
      </p:sp>
    </p:spTree>
    <p:extLst>
      <p:ext uri="{BB962C8B-B14F-4D97-AF65-F5344CB8AC3E}">
        <p14:creationId xmlns:p14="http://schemas.microsoft.com/office/powerpoint/2010/main" val="4081728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13</a:t>
            </a:fld>
            <a:endParaRPr lang="en-US"/>
          </a:p>
        </p:txBody>
      </p:sp>
    </p:spTree>
    <p:extLst>
      <p:ext uri="{BB962C8B-B14F-4D97-AF65-F5344CB8AC3E}">
        <p14:creationId xmlns:p14="http://schemas.microsoft.com/office/powerpoint/2010/main" val="2851330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14</a:t>
            </a:fld>
            <a:endParaRPr lang="en-US"/>
          </a:p>
        </p:txBody>
      </p:sp>
    </p:spTree>
    <p:extLst>
      <p:ext uri="{BB962C8B-B14F-4D97-AF65-F5344CB8AC3E}">
        <p14:creationId xmlns:p14="http://schemas.microsoft.com/office/powerpoint/2010/main" val="1014007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15</a:t>
            </a:fld>
            <a:endParaRPr lang="en-US"/>
          </a:p>
        </p:txBody>
      </p:sp>
    </p:spTree>
    <p:extLst>
      <p:ext uri="{BB962C8B-B14F-4D97-AF65-F5344CB8AC3E}">
        <p14:creationId xmlns:p14="http://schemas.microsoft.com/office/powerpoint/2010/main" val="295278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16</a:t>
            </a:fld>
            <a:endParaRPr lang="en-US"/>
          </a:p>
        </p:txBody>
      </p:sp>
    </p:spTree>
    <p:extLst>
      <p:ext uri="{BB962C8B-B14F-4D97-AF65-F5344CB8AC3E}">
        <p14:creationId xmlns:p14="http://schemas.microsoft.com/office/powerpoint/2010/main" val="416864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17</a:t>
            </a:fld>
            <a:endParaRPr lang="en-US"/>
          </a:p>
        </p:txBody>
      </p:sp>
    </p:spTree>
    <p:extLst>
      <p:ext uri="{BB962C8B-B14F-4D97-AF65-F5344CB8AC3E}">
        <p14:creationId xmlns:p14="http://schemas.microsoft.com/office/powerpoint/2010/main" val="1460632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18</a:t>
            </a:fld>
            <a:endParaRPr lang="en-US"/>
          </a:p>
        </p:txBody>
      </p:sp>
    </p:spTree>
    <p:extLst>
      <p:ext uri="{BB962C8B-B14F-4D97-AF65-F5344CB8AC3E}">
        <p14:creationId xmlns:p14="http://schemas.microsoft.com/office/powerpoint/2010/main" val="295372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19</a:t>
            </a:fld>
            <a:endParaRPr lang="en-US"/>
          </a:p>
        </p:txBody>
      </p:sp>
    </p:spTree>
    <p:extLst>
      <p:ext uri="{BB962C8B-B14F-4D97-AF65-F5344CB8AC3E}">
        <p14:creationId xmlns:p14="http://schemas.microsoft.com/office/powerpoint/2010/main" val="9518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a:t>
            </a:fld>
            <a:endParaRPr lang="en-US"/>
          </a:p>
        </p:txBody>
      </p:sp>
    </p:spTree>
    <p:extLst>
      <p:ext uri="{BB962C8B-B14F-4D97-AF65-F5344CB8AC3E}">
        <p14:creationId xmlns:p14="http://schemas.microsoft.com/office/powerpoint/2010/main" val="3471874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20</a:t>
            </a:fld>
            <a:endParaRPr lang="en-US"/>
          </a:p>
        </p:txBody>
      </p:sp>
    </p:spTree>
    <p:extLst>
      <p:ext uri="{BB962C8B-B14F-4D97-AF65-F5344CB8AC3E}">
        <p14:creationId xmlns:p14="http://schemas.microsoft.com/office/powerpoint/2010/main" val="1184327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21</a:t>
            </a:fld>
            <a:endParaRPr lang="en-US"/>
          </a:p>
        </p:txBody>
      </p:sp>
    </p:spTree>
    <p:extLst>
      <p:ext uri="{BB962C8B-B14F-4D97-AF65-F5344CB8AC3E}">
        <p14:creationId xmlns:p14="http://schemas.microsoft.com/office/powerpoint/2010/main" val="1584149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22</a:t>
            </a:fld>
            <a:endParaRPr lang="en-US"/>
          </a:p>
        </p:txBody>
      </p:sp>
    </p:spTree>
    <p:extLst>
      <p:ext uri="{BB962C8B-B14F-4D97-AF65-F5344CB8AC3E}">
        <p14:creationId xmlns:p14="http://schemas.microsoft.com/office/powerpoint/2010/main" val="375132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23</a:t>
            </a:fld>
            <a:endParaRPr lang="en-US"/>
          </a:p>
        </p:txBody>
      </p:sp>
    </p:spTree>
    <p:extLst>
      <p:ext uri="{BB962C8B-B14F-4D97-AF65-F5344CB8AC3E}">
        <p14:creationId xmlns:p14="http://schemas.microsoft.com/office/powerpoint/2010/main" val="274499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24</a:t>
            </a:fld>
            <a:endParaRPr lang="en-US"/>
          </a:p>
        </p:txBody>
      </p:sp>
    </p:spTree>
    <p:extLst>
      <p:ext uri="{BB962C8B-B14F-4D97-AF65-F5344CB8AC3E}">
        <p14:creationId xmlns:p14="http://schemas.microsoft.com/office/powerpoint/2010/main" val="68761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25</a:t>
            </a:fld>
            <a:endParaRPr lang="en-US"/>
          </a:p>
        </p:txBody>
      </p:sp>
    </p:spTree>
    <p:extLst>
      <p:ext uri="{BB962C8B-B14F-4D97-AF65-F5344CB8AC3E}">
        <p14:creationId xmlns:p14="http://schemas.microsoft.com/office/powerpoint/2010/main" val="448280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26</a:t>
            </a:fld>
            <a:endParaRPr lang="en-US"/>
          </a:p>
        </p:txBody>
      </p:sp>
    </p:spTree>
    <p:extLst>
      <p:ext uri="{BB962C8B-B14F-4D97-AF65-F5344CB8AC3E}">
        <p14:creationId xmlns:p14="http://schemas.microsoft.com/office/powerpoint/2010/main" val="173540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27</a:t>
            </a:fld>
            <a:endParaRPr lang="en-US"/>
          </a:p>
        </p:txBody>
      </p:sp>
    </p:spTree>
    <p:extLst>
      <p:ext uri="{BB962C8B-B14F-4D97-AF65-F5344CB8AC3E}">
        <p14:creationId xmlns:p14="http://schemas.microsoft.com/office/powerpoint/2010/main" val="426372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28</a:t>
            </a:fld>
            <a:endParaRPr lang="en-US"/>
          </a:p>
        </p:txBody>
      </p:sp>
    </p:spTree>
    <p:extLst>
      <p:ext uri="{BB962C8B-B14F-4D97-AF65-F5344CB8AC3E}">
        <p14:creationId xmlns:p14="http://schemas.microsoft.com/office/powerpoint/2010/main" val="2278726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29</a:t>
            </a:fld>
            <a:endParaRPr lang="en-US"/>
          </a:p>
        </p:txBody>
      </p:sp>
    </p:spTree>
    <p:extLst>
      <p:ext uri="{BB962C8B-B14F-4D97-AF65-F5344CB8AC3E}">
        <p14:creationId xmlns:p14="http://schemas.microsoft.com/office/powerpoint/2010/main" val="248156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3</a:t>
            </a:fld>
            <a:endParaRPr lang="en-US"/>
          </a:p>
        </p:txBody>
      </p:sp>
    </p:spTree>
    <p:extLst>
      <p:ext uri="{BB962C8B-B14F-4D97-AF65-F5344CB8AC3E}">
        <p14:creationId xmlns:p14="http://schemas.microsoft.com/office/powerpoint/2010/main" val="4176528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30</a:t>
            </a:fld>
            <a:endParaRPr lang="en-US"/>
          </a:p>
        </p:txBody>
      </p:sp>
    </p:spTree>
    <p:extLst>
      <p:ext uri="{BB962C8B-B14F-4D97-AF65-F5344CB8AC3E}">
        <p14:creationId xmlns:p14="http://schemas.microsoft.com/office/powerpoint/2010/main" val="1727013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31</a:t>
            </a:fld>
            <a:endParaRPr lang="en-US"/>
          </a:p>
        </p:txBody>
      </p:sp>
    </p:spTree>
    <p:extLst>
      <p:ext uri="{BB962C8B-B14F-4D97-AF65-F5344CB8AC3E}">
        <p14:creationId xmlns:p14="http://schemas.microsoft.com/office/powerpoint/2010/main" val="35387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32</a:t>
            </a:fld>
            <a:endParaRPr lang="en-US"/>
          </a:p>
        </p:txBody>
      </p:sp>
    </p:spTree>
    <p:extLst>
      <p:ext uri="{BB962C8B-B14F-4D97-AF65-F5344CB8AC3E}">
        <p14:creationId xmlns:p14="http://schemas.microsoft.com/office/powerpoint/2010/main" val="1818194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33</a:t>
            </a:fld>
            <a:endParaRPr lang="en-US"/>
          </a:p>
        </p:txBody>
      </p:sp>
    </p:spTree>
    <p:extLst>
      <p:ext uri="{BB962C8B-B14F-4D97-AF65-F5344CB8AC3E}">
        <p14:creationId xmlns:p14="http://schemas.microsoft.com/office/powerpoint/2010/main" val="3469553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34</a:t>
            </a:fld>
            <a:endParaRPr lang="en-US"/>
          </a:p>
        </p:txBody>
      </p:sp>
    </p:spTree>
    <p:extLst>
      <p:ext uri="{BB962C8B-B14F-4D97-AF65-F5344CB8AC3E}">
        <p14:creationId xmlns:p14="http://schemas.microsoft.com/office/powerpoint/2010/main" val="373219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4</a:t>
            </a:fld>
            <a:endParaRPr lang="en-US"/>
          </a:p>
        </p:txBody>
      </p:sp>
    </p:spTree>
    <p:extLst>
      <p:ext uri="{BB962C8B-B14F-4D97-AF65-F5344CB8AC3E}">
        <p14:creationId xmlns:p14="http://schemas.microsoft.com/office/powerpoint/2010/main" val="380484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6566B8F-5406-CF47-A8D5-EAC839C01446}" type="slidenum">
              <a:rPr lang="en-US" smtClean="0"/>
              <a:t>5</a:t>
            </a:fld>
            <a:endParaRPr lang="en-US"/>
          </a:p>
        </p:txBody>
      </p:sp>
    </p:spTree>
    <p:extLst>
      <p:ext uri="{BB962C8B-B14F-4D97-AF65-F5344CB8AC3E}">
        <p14:creationId xmlns:p14="http://schemas.microsoft.com/office/powerpoint/2010/main" val="329133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6</a:t>
            </a:fld>
            <a:endParaRPr lang="en-US"/>
          </a:p>
        </p:txBody>
      </p:sp>
    </p:spTree>
    <p:extLst>
      <p:ext uri="{BB962C8B-B14F-4D97-AF65-F5344CB8AC3E}">
        <p14:creationId xmlns:p14="http://schemas.microsoft.com/office/powerpoint/2010/main" val="4151972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7</a:t>
            </a:fld>
            <a:endParaRPr lang="en-US"/>
          </a:p>
        </p:txBody>
      </p:sp>
    </p:spTree>
    <p:extLst>
      <p:ext uri="{BB962C8B-B14F-4D97-AF65-F5344CB8AC3E}">
        <p14:creationId xmlns:p14="http://schemas.microsoft.com/office/powerpoint/2010/main" val="206000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8</a:t>
            </a:fld>
            <a:endParaRPr lang="en-US"/>
          </a:p>
        </p:txBody>
      </p:sp>
    </p:spTree>
    <p:extLst>
      <p:ext uri="{BB962C8B-B14F-4D97-AF65-F5344CB8AC3E}">
        <p14:creationId xmlns:p14="http://schemas.microsoft.com/office/powerpoint/2010/main" val="143630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566B8F-5406-CF47-A8D5-EAC839C01446}" type="slidenum">
              <a:rPr lang="en-US" smtClean="0"/>
              <a:t>9</a:t>
            </a:fld>
            <a:endParaRPr lang="en-US"/>
          </a:p>
        </p:txBody>
      </p:sp>
    </p:spTree>
    <p:extLst>
      <p:ext uri="{BB962C8B-B14F-4D97-AF65-F5344CB8AC3E}">
        <p14:creationId xmlns:p14="http://schemas.microsoft.com/office/powerpoint/2010/main" val="3780609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11" name="Picture Placeholder 10"/>
          <p:cNvSpPr>
            <a:spLocks noGrp="1"/>
          </p:cNvSpPr>
          <p:nvPr>
            <p:ph type="pic" sz="quarter" idx="16" hasCustomPrompt="1"/>
          </p:nvPr>
        </p:nvSpPr>
        <p:spPr>
          <a:xfrm>
            <a:off x="0" y="0"/>
            <a:ext cx="9144000" cy="5743173"/>
          </a:xfrm>
          <a:blipFill>
            <a:blip r:embed="rId2"/>
            <a:stretch>
              <a:fillRect/>
            </a:stretch>
          </a:blipFill>
        </p:spPr>
        <p:txBody>
          <a:bodyPr anchor="ctr" anchorCtr="1"/>
          <a:lstStyle>
            <a:lvl1pPr>
              <a:defRPr baseline="0">
                <a:solidFill>
                  <a:schemeClr val="bg1"/>
                </a:solidFill>
              </a:defRPr>
            </a:lvl1pPr>
          </a:lstStyle>
          <a:p>
            <a:r>
              <a:rPr lang="en-US" dirty="0"/>
              <a:t>                                                  &lt;-  Click icon to insert picture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43175"/>
            <a:ext cx="9144000" cy="1114825"/>
          </a:xfrm>
          <a:prstGeom prst="rect">
            <a:avLst/>
          </a:prstGeom>
        </p:spPr>
      </p:pic>
      <p:sp>
        <p:nvSpPr>
          <p:cNvPr id="10" name="Title 1"/>
          <p:cNvSpPr>
            <a:spLocks noGrp="1"/>
          </p:cNvSpPr>
          <p:nvPr>
            <p:ph type="ctrTitle" hasCustomPrompt="1"/>
          </p:nvPr>
        </p:nvSpPr>
        <p:spPr>
          <a:xfrm>
            <a:off x="647700" y="5939982"/>
            <a:ext cx="7672388" cy="721209"/>
          </a:xfrm>
        </p:spPr>
        <p:txBody>
          <a:bodyPr anchor="b">
            <a:normAutofit/>
          </a:bodyPr>
          <a:lstStyle>
            <a:lvl1pPr algn="l">
              <a:defRPr sz="2600" baseline="0"/>
            </a:lvl1pPr>
          </a:lstStyle>
          <a:p>
            <a:r>
              <a:rPr lang="en-US" dirty="0"/>
              <a:t>Presentation Title</a:t>
            </a:r>
          </a:p>
        </p:txBody>
      </p:sp>
      <p:sp>
        <p:nvSpPr>
          <p:cNvPr id="6" name="TextBox 5"/>
          <p:cNvSpPr txBox="1"/>
          <p:nvPr userDrawn="1"/>
        </p:nvSpPr>
        <p:spPr>
          <a:xfrm>
            <a:off x="-802888" y="2776654"/>
            <a:ext cx="184731" cy="369332"/>
          </a:xfrm>
          <a:prstGeom prst="rect">
            <a:avLst/>
          </a:prstGeom>
          <a:noFill/>
        </p:spPr>
        <p:txBody>
          <a:bodyPr wrap="none" rtlCol="0">
            <a:spAutoFit/>
          </a:bodyPr>
          <a:lstStyle/>
          <a:p>
            <a:endParaRPr lang="en-US" dirty="0"/>
          </a:p>
        </p:txBody>
      </p:sp>
      <p:sp>
        <p:nvSpPr>
          <p:cNvPr id="9" name="Text Placeholder 8"/>
          <p:cNvSpPr>
            <a:spLocks noGrp="1"/>
          </p:cNvSpPr>
          <p:nvPr>
            <p:ph type="body" sz="quarter" idx="14" hasCustomPrompt="1"/>
          </p:nvPr>
        </p:nvSpPr>
        <p:spPr>
          <a:xfrm>
            <a:off x="4872963" y="6300586"/>
            <a:ext cx="3286125" cy="503237"/>
          </a:xfrm>
        </p:spPr>
        <p:txBody>
          <a:bodyPr>
            <a:normAutofit/>
          </a:bodyPr>
          <a:lstStyle>
            <a:lvl1pPr algn="r">
              <a:lnSpc>
                <a:spcPts val="360"/>
              </a:lnSpc>
              <a:defRPr sz="800" spc="100" baseline="0">
                <a:solidFill>
                  <a:schemeClr val="tx1">
                    <a:lumMod val="65000"/>
                    <a:lumOff val="35000"/>
                  </a:schemeClr>
                </a:solidFill>
                <a:latin typeface="Garamond" charset="0"/>
                <a:ea typeface="Garamond" charset="0"/>
                <a:cs typeface="Garamond" charset="0"/>
              </a:defRPr>
            </a:lvl1pPr>
          </a:lstStyle>
          <a:p>
            <a:pPr lvl="0"/>
            <a:r>
              <a:rPr lang="en-US" dirty="0"/>
              <a:t>UNIVERSITY OF COPENHAGEN</a:t>
            </a:r>
          </a:p>
          <a:p>
            <a:pPr lvl="0"/>
            <a:r>
              <a:rPr lang="en-US" dirty="0"/>
              <a:t>FACULTY OF HEALTH AND MEDICAL SCIENCES</a:t>
            </a:r>
          </a:p>
        </p:txBody>
      </p:sp>
    </p:spTree>
    <p:extLst>
      <p:ext uri="{BB962C8B-B14F-4D97-AF65-F5344CB8AC3E}">
        <p14:creationId xmlns:p14="http://schemas.microsoft.com/office/powerpoint/2010/main" val="148992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g + Left Corner Pattern">
    <p:bg>
      <p:bgPr>
        <a:solidFill>
          <a:srgbClr val="29216A"/>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Text Placeholder 4"/>
          <p:cNvSpPr>
            <a:spLocks noGrp="1"/>
          </p:cNvSpPr>
          <p:nvPr>
            <p:ph type="body" sz="quarter" idx="14" hasCustomPrompt="1"/>
          </p:nvPr>
        </p:nvSpPr>
        <p:spPr>
          <a:xfrm>
            <a:off x="647700" y="2352675"/>
            <a:ext cx="7670800" cy="3836988"/>
          </a:xfrm>
          <a:prstGeom prst="rect">
            <a:avLst/>
          </a:prstGeom>
        </p:spPr>
        <p:txBody>
          <a:bodyPr>
            <a:normAutofit/>
          </a:bodyPr>
          <a:lstStyle>
            <a:lvl1pPr marL="285750" indent="-285750">
              <a:buClr>
                <a:srgbClr val="38317D"/>
              </a:buClr>
              <a:buSzPct val="120000"/>
              <a:buFont typeface="Arial" charset="0"/>
              <a:buChar char="•"/>
              <a:defRPr sz="1200" b="0" baseline="0">
                <a:solidFill>
                  <a:srgbClr val="A095D0"/>
                </a:solidFill>
                <a:latin typeface="Verdana" charset="0"/>
                <a:ea typeface="Verdana" charset="0"/>
                <a:cs typeface="Verdana" charset="0"/>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5" hasCustomPrompt="1"/>
          </p:nvPr>
        </p:nvSpPr>
        <p:spPr>
          <a:xfrm>
            <a:off x="4884738" y="6399561"/>
            <a:ext cx="3602037" cy="290513"/>
          </a:xfrm>
          <a:prstGeom prst="rect">
            <a:avLst/>
          </a:prstGeom>
        </p:spPr>
        <p:txBody>
          <a:bodyPr>
            <a:noAutofit/>
          </a:bodyPr>
          <a:lstStyle>
            <a:lvl1pPr algn="r">
              <a:defRPr sz="1000">
                <a:solidFill>
                  <a:srgbClr val="A095D0"/>
                </a:solidFill>
              </a:defRPr>
            </a:lvl1pPr>
            <a:lvl2pPr>
              <a:defRPr sz="1000"/>
            </a:lvl2pPr>
            <a:lvl3pPr>
              <a:defRPr sz="1000"/>
            </a:lvl3pPr>
            <a:lvl4pPr>
              <a:defRPr sz="1000"/>
            </a:lvl4pPr>
            <a:lvl5pPr>
              <a:defRPr sz="1000"/>
            </a:lvl5pPr>
          </a:lstStyle>
          <a:p>
            <a:pPr lvl="0"/>
            <a:r>
              <a:rPr lang="en-US" dirty="0"/>
              <a:t>Source</a:t>
            </a:r>
          </a:p>
        </p:txBody>
      </p:sp>
    </p:spTree>
    <p:extLst>
      <p:ext uri="{BB962C8B-B14F-4D97-AF65-F5344CB8AC3E}">
        <p14:creationId xmlns:p14="http://schemas.microsoft.com/office/powerpoint/2010/main" val="697192897"/>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29216A"/>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7856" y="833754"/>
            <a:ext cx="6858000" cy="1006476"/>
          </a:xfrm>
        </p:spPr>
        <p:txBody>
          <a:bodyPr anchor="b">
            <a:normAutofit/>
          </a:bodyPr>
          <a:lstStyle>
            <a:lvl1pPr algn="r">
              <a:defRPr sz="2200" baseline="0">
                <a:solidFill>
                  <a:schemeClr val="bg1"/>
                </a:solidFill>
              </a:defRPr>
            </a:lvl1pPr>
          </a:lstStyle>
          <a:p>
            <a:r>
              <a:rPr lang="en-US" dirty="0"/>
              <a:t>ADD Goodbye Message</a:t>
            </a:r>
          </a:p>
        </p:txBody>
      </p:sp>
      <p:sp>
        <p:nvSpPr>
          <p:cNvPr id="3" name="Subtitle 2"/>
          <p:cNvSpPr>
            <a:spLocks noGrp="1"/>
          </p:cNvSpPr>
          <p:nvPr>
            <p:ph type="subTitle" idx="1" hasCustomPrompt="1"/>
          </p:nvPr>
        </p:nvSpPr>
        <p:spPr>
          <a:xfrm>
            <a:off x="1617856" y="1840230"/>
            <a:ext cx="6858000" cy="1655762"/>
          </a:xfrm>
          <a:prstGeom prst="rect">
            <a:avLst/>
          </a:prstGeom>
        </p:spPr>
        <p:txBody>
          <a:bodyPr/>
          <a:lstStyle>
            <a:lvl1pPr marL="0" indent="0" algn="r">
              <a:buNone/>
              <a:defRPr sz="1800" baseline="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Add website address or additional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229598968"/>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3549-5DB8-3344-AB0F-AC14146493E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AF19F638-2511-354B-9672-277E6A74C77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852EA29-0321-254F-8A24-F6E98B2FF2DB}"/>
              </a:ext>
            </a:extLst>
          </p:cNvPr>
          <p:cNvSpPr>
            <a:spLocks noGrp="1"/>
          </p:cNvSpPr>
          <p:nvPr>
            <p:ph type="dt" sz="half" idx="10"/>
          </p:nvPr>
        </p:nvSpPr>
        <p:spPr/>
        <p:txBody>
          <a:bodyPr/>
          <a:lstStyle/>
          <a:p>
            <a:fld id="{42B169E3-792A-4B44-A4AC-3DFE43062A62}" type="datetimeFigureOut">
              <a:rPr lang="en-GB" smtClean="0"/>
              <a:t>21/06/2020</a:t>
            </a:fld>
            <a:endParaRPr lang="en-GB"/>
          </a:p>
        </p:txBody>
      </p:sp>
      <p:sp>
        <p:nvSpPr>
          <p:cNvPr id="5" name="Footer Placeholder 4">
            <a:extLst>
              <a:ext uri="{FF2B5EF4-FFF2-40B4-BE49-F238E27FC236}">
                <a16:creationId xmlns:a16="http://schemas.microsoft.com/office/drawing/2014/main" id="{90F6687C-5A20-7949-98E8-6A7B10DE6D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5F0096-97D4-5245-897A-F148AE6991E4}"/>
              </a:ext>
            </a:extLst>
          </p:cNvPr>
          <p:cNvSpPr>
            <a:spLocks noGrp="1"/>
          </p:cNvSpPr>
          <p:nvPr>
            <p:ph type="sldNum" sz="quarter" idx="12"/>
          </p:nvPr>
        </p:nvSpPr>
        <p:spPr/>
        <p:txBody>
          <a:bodyPr/>
          <a:lstStyle/>
          <a:p>
            <a:fld id="{5B2E51FE-2B36-F247-ADB0-FCE34A240810}" type="slidenum">
              <a:rPr lang="en-GB" smtClean="0"/>
              <a:t>‹#›</a:t>
            </a:fld>
            <a:endParaRPr lang="en-GB"/>
          </a:p>
        </p:txBody>
      </p:sp>
    </p:spTree>
    <p:extLst>
      <p:ext uri="{BB962C8B-B14F-4D97-AF65-F5344CB8AC3E}">
        <p14:creationId xmlns:p14="http://schemas.microsoft.com/office/powerpoint/2010/main" val="376348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rgbClr val="29216A"/>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3431"/>
          </a:xfrm>
          <a:prstGeom prst="rect">
            <a:avLst/>
          </a:prstGeom>
        </p:spPr>
      </p:pic>
      <p:sp>
        <p:nvSpPr>
          <p:cNvPr id="7"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8" name="Picture 7"/>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11" name="Text Placeholder 10"/>
          <p:cNvSpPr>
            <a:spLocks noGrp="1"/>
          </p:cNvSpPr>
          <p:nvPr>
            <p:ph type="body" sz="quarter" idx="10" hasCustomPrompt="1"/>
          </p:nvPr>
        </p:nvSpPr>
        <p:spPr>
          <a:xfrm>
            <a:off x="628649" y="1906588"/>
            <a:ext cx="8370385" cy="4070350"/>
          </a:xfrm>
        </p:spPr>
        <p:txBody>
          <a:bodyPr anchor="t" anchorCtr="0">
            <a:normAutofit/>
          </a:bodyPr>
          <a:lstStyle>
            <a:lvl1pPr marL="285750" indent="-285750">
              <a:buClrTx/>
              <a:buSzPct val="89000"/>
              <a:buFont typeface="Courier New" charset="0"/>
              <a:buChar char="o"/>
              <a:defRPr sz="2400" baseline="0">
                <a:solidFill>
                  <a:srgbClr val="A095D0"/>
                </a:solidFill>
              </a:defRPr>
            </a:lvl1pPr>
          </a:lstStyle>
          <a:p>
            <a:pPr lvl="0"/>
            <a:r>
              <a:rPr lang="en-US" dirty="0"/>
              <a:t>Chapter titles go here</a:t>
            </a:r>
          </a:p>
        </p:txBody>
      </p:sp>
      <p:sp>
        <p:nvSpPr>
          <p:cNvPr id="16" name="TextBox 15"/>
          <p:cNvSpPr txBox="1"/>
          <p:nvPr userDrawn="1"/>
        </p:nvSpPr>
        <p:spPr>
          <a:xfrm>
            <a:off x="561694" y="1115122"/>
            <a:ext cx="1758815" cy="492443"/>
          </a:xfrm>
          <a:prstGeom prst="rect">
            <a:avLst/>
          </a:prstGeom>
          <a:noFill/>
        </p:spPr>
        <p:txBody>
          <a:bodyPr wrap="none" rtlCol="0">
            <a:spAutoFit/>
          </a:bodyPr>
          <a:lstStyle/>
          <a:p>
            <a:r>
              <a:rPr lang="en-US" sz="2600" b="1" dirty="0">
                <a:solidFill>
                  <a:schemeClr val="bg1"/>
                </a:solidFill>
                <a:latin typeface="Verdana" charset="0"/>
                <a:ea typeface="Verdana" charset="0"/>
                <a:cs typeface="Verdana" charset="0"/>
              </a:rPr>
              <a:t>AGENDA</a:t>
            </a:r>
          </a:p>
        </p:txBody>
      </p:sp>
    </p:spTree>
    <p:extLst>
      <p:ext uri="{BB962C8B-B14F-4D97-AF65-F5344CB8AC3E}">
        <p14:creationId xmlns:p14="http://schemas.microsoft.com/office/powerpoint/2010/main" val="87375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11" name="Picture Placeholder 10"/>
          <p:cNvSpPr>
            <a:spLocks noGrp="1"/>
          </p:cNvSpPr>
          <p:nvPr>
            <p:ph type="pic" sz="quarter" idx="16" hasCustomPrompt="1"/>
          </p:nvPr>
        </p:nvSpPr>
        <p:spPr>
          <a:xfrm>
            <a:off x="0" y="329917"/>
            <a:ext cx="9144000" cy="6528083"/>
          </a:xfrm>
          <a:blipFill>
            <a:blip r:embed="rId2"/>
            <a:stretch>
              <a:fillRect/>
            </a:stretch>
          </a:blipFill>
        </p:spPr>
        <p:txBody>
          <a:bodyPr anchor="ctr" anchorCtr="1"/>
          <a:lstStyle>
            <a:lvl1pPr>
              <a:defRPr baseline="0">
                <a:solidFill>
                  <a:schemeClr val="bg1"/>
                </a:solidFill>
              </a:defRPr>
            </a:lvl1pPr>
          </a:lstStyle>
          <a:p>
            <a:r>
              <a:rPr lang="en-US" dirty="0"/>
              <a:t>                                                  &lt;-  Click icon to insert picture</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10" name="Text Placeholder 9"/>
          <p:cNvSpPr>
            <a:spLocks noGrp="1"/>
          </p:cNvSpPr>
          <p:nvPr>
            <p:ph type="body" sz="quarter" idx="17" hasCustomPrompt="1"/>
          </p:nvPr>
        </p:nvSpPr>
        <p:spPr>
          <a:xfrm>
            <a:off x="0" y="4449337"/>
            <a:ext cx="5538952" cy="816401"/>
          </a:xfrm>
          <a:solidFill>
            <a:schemeClr val="bg1"/>
          </a:solidFill>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 </a:t>
            </a:r>
          </a:p>
        </p:txBody>
      </p:sp>
      <p:sp>
        <p:nvSpPr>
          <p:cNvPr id="2" name="Title 1"/>
          <p:cNvSpPr>
            <a:spLocks noGrp="1"/>
          </p:cNvSpPr>
          <p:nvPr>
            <p:ph type="ctrTitle" hasCustomPrompt="1"/>
          </p:nvPr>
        </p:nvSpPr>
        <p:spPr>
          <a:xfrm>
            <a:off x="647700" y="4449337"/>
            <a:ext cx="4891252" cy="816400"/>
          </a:xfrm>
        </p:spPr>
        <p:txBody>
          <a:bodyPr anchor="ctr" anchorCtr="0">
            <a:normAutofit/>
          </a:bodyPr>
          <a:lstStyle>
            <a:lvl1pPr algn="l">
              <a:defRPr sz="2600" baseline="0"/>
            </a:lvl1pPr>
          </a:lstStyle>
          <a:p>
            <a:r>
              <a:rPr lang="en-US" dirty="0"/>
              <a:t>Chapter Title</a:t>
            </a:r>
          </a:p>
        </p:txBody>
      </p:sp>
    </p:spTree>
    <p:extLst>
      <p:ext uri="{BB962C8B-B14F-4D97-AF65-F5344CB8AC3E}">
        <p14:creationId xmlns:p14="http://schemas.microsoft.com/office/powerpoint/2010/main" val="266955202"/>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Imag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6" name="Picture 5"/>
          <p:cNvPicPr>
            <a:picLocks noChangeAspect="1"/>
          </p:cNvPicPr>
          <p:nvPr userDrawn="1"/>
        </p:nvPicPr>
        <p:blipFill rotWithShape="1">
          <a:blip r:embed="rId2"/>
          <a:srcRect l="12043" t="11448" r="17199" b="13844"/>
          <a:stretch/>
        </p:blipFill>
        <p:spPr>
          <a:xfrm>
            <a:off x="335534" y="63578"/>
            <a:ext cx="166516" cy="211296"/>
          </a:xfrm>
          <a:prstGeom prst="rect">
            <a:avLst/>
          </a:prstGeom>
        </p:spPr>
      </p:pic>
      <p:pic>
        <p:nvPicPr>
          <p:cNvPr id="7"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4" hasCustomPrompt="1"/>
          </p:nvPr>
        </p:nvSpPr>
        <p:spPr>
          <a:xfrm>
            <a:off x="4884738" y="6399561"/>
            <a:ext cx="3602037" cy="290513"/>
          </a:xfrm>
          <a:prstGeom prst="rect">
            <a:avLst/>
          </a:prstGeom>
        </p:spPr>
        <p:txBody>
          <a:bodyPr>
            <a:noAutofit/>
          </a:bodyPr>
          <a:lstStyle>
            <a:lvl1pPr algn="r">
              <a:defRPr sz="1000">
                <a:solidFill>
                  <a:schemeClr val="bg1">
                    <a:lumMod val="50000"/>
                  </a:schemeClr>
                </a:solidFill>
              </a:defRPr>
            </a:lvl1pPr>
            <a:lvl2pPr>
              <a:defRPr sz="1000"/>
            </a:lvl2pPr>
            <a:lvl3pPr>
              <a:defRPr sz="1000"/>
            </a:lvl3pPr>
            <a:lvl4pPr>
              <a:defRPr sz="1000"/>
            </a:lvl4pPr>
            <a:lvl5pPr>
              <a:defRPr sz="1000"/>
            </a:lvl5pPr>
          </a:lstStyle>
          <a:p>
            <a:pPr lvl="0"/>
            <a:r>
              <a:rPr lang="en-US" dirty="0"/>
              <a:t>Source</a:t>
            </a:r>
          </a:p>
        </p:txBody>
      </p:sp>
      <p:sp>
        <p:nvSpPr>
          <p:cNvPr id="13" name="Picture Placeholder 10"/>
          <p:cNvSpPr>
            <a:spLocks noGrp="1"/>
          </p:cNvSpPr>
          <p:nvPr>
            <p:ph type="pic" sz="quarter" idx="17" hasCustomPrompt="1"/>
          </p:nvPr>
        </p:nvSpPr>
        <p:spPr>
          <a:xfrm>
            <a:off x="0" y="2069312"/>
            <a:ext cx="9143999" cy="4219542"/>
          </a:xfrm>
          <a:solidFill>
            <a:schemeClr val="bg1">
              <a:lumMod val="95000"/>
            </a:schemeClr>
          </a:solidFill>
        </p:spPr>
        <p:txBody>
          <a:bodyPr anchor="ctr" anchorCtr="1"/>
          <a:lstStyle>
            <a:lvl1pPr>
              <a:defRPr baseline="0">
                <a:solidFill>
                  <a:srgbClr val="A095D0"/>
                </a:solidFill>
              </a:defRPr>
            </a:lvl1pPr>
          </a:lstStyle>
          <a:p>
            <a:r>
              <a:rPr lang="en-US" dirty="0"/>
              <a:t>Click icon to insert picture</a:t>
            </a:r>
          </a:p>
        </p:txBody>
      </p:sp>
    </p:spTree>
    <p:extLst>
      <p:ext uri="{BB962C8B-B14F-4D97-AF65-F5344CB8AC3E}">
        <p14:creationId xmlns:p14="http://schemas.microsoft.com/office/powerpoint/2010/main" val="195497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Small Imag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baseline="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Text Placeholder 4"/>
          <p:cNvSpPr>
            <a:spLocks noGrp="1"/>
          </p:cNvSpPr>
          <p:nvPr>
            <p:ph type="body" sz="quarter" idx="14" hasCustomPrompt="1"/>
          </p:nvPr>
        </p:nvSpPr>
        <p:spPr>
          <a:xfrm>
            <a:off x="647701" y="2352675"/>
            <a:ext cx="2496944" cy="3836988"/>
          </a:xfrm>
          <a:prstGeom prst="rect">
            <a:avLst/>
          </a:prstGeom>
        </p:spPr>
        <p:txBody>
          <a:bodyPr>
            <a:normAutofit/>
          </a:bodyPr>
          <a:lstStyle>
            <a:lvl1pPr marL="285750" indent="-285750">
              <a:buClr>
                <a:srgbClr val="38317D"/>
              </a:buClr>
              <a:buSzPct val="120000"/>
              <a:buFont typeface="Arial" charset="0"/>
              <a:buChar char="•"/>
              <a:defRPr sz="1200" b="0">
                <a:solidFill>
                  <a:schemeClr val="tx1"/>
                </a:solidFill>
                <a:latin typeface="+mn-lt"/>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2"/>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5" hasCustomPrompt="1"/>
          </p:nvPr>
        </p:nvSpPr>
        <p:spPr>
          <a:xfrm>
            <a:off x="4884738" y="6399561"/>
            <a:ext cx="3602037" cy="290513"/>
          </a:xfrm>
          <a:prstGeom prst="rect">
            <a:avLst/>
          </a:prstGeom>
        </p:spPr>
        <p:txBody>
          <a:bodyPr>
            <a:noAutofit/>
          </a:bodyPr>
          <a:lstStyle>
            <a:lvl1pPr algn="r">
              <a:defRPr sz="1000">
                <a:solidFill>
                  <a:schemeClr val="bg1">
                    <a:lumMod val="50000"/>
                  </a:schemeClr>
                </a:solidFill>
              </a:defRPr>
            </a:lvl1pPr>
            <a:lvl2pPr>
              <a:defRPr sz="1000"/>
            </a:lvl2pPr>
            <a:lvl3pPr>
              <a:defRPr sz="1000"/>
            </a:lvl3pPr>
            <a:lvl4pPr>
              <a:defRPr sz="1000"/>
            </a:lvl4pPr>
            <a:lvl5pPr>
              <a:defRPr sz="1000"/>
            </a:lvl5pPr>
          </a:lstStyle>
          <a:p>
            <a:pPr lvl="0"/>
            <a:r>
              <a:rPr lang="en-US" dirty="0"/>
              <a:t>Source</a:t>
            </a:r>
          </a:p>
        </p:txBody>
      </p:sp>
      <p:sp>
        <p:nvSpPr>
          <p:cNvPr id="14" name="Picture Placeholder 10"/>
          <p:cNvSpPr>
            <a:spLocks noGrp="1"/>
          </p:cNvSpPr>
          <p:nvPr>
            <p:ph type="pic" sz="quarter" idx="16" hasCustomPrompt="1"/>
          </p:nvPr>
        </p:nvSpPr>
        <p:spPr>
          <a:xfrm>
            <a:off x="3324582" y="2336387"/>
            <a:ext cx="5162193" cy="3853276"/>
          </a:xfrm>
          <a:solidFill>
            <a:schemeClr val="bg1">
              <a:lumMod val="95000"/>
            </a:schemeClr>
          </a:solidFill>
        </p:spPr>
        <p:txBody>
          <a:bodyPr anchor="ctr" anchorCtr="1"/>
          <a:lstStyle>
            <a:lvl1pPr>
              <a:defRPr baseline="0">
                <a:solidFill>
                  <a:srgbClr val="A095D0"/>
                </a:solidFill>
              </a:defRPr>
            </a:lvl1pPr>
          </a:lstStyle>
          <a:p>
            <a:r>
              <a:rPr lang="en-US" dirty="0"/>
              <a:t>Click icon to insert picture</a:t>
            </a:r>
          </a:p>
        </p:txBody>
      </p:sp>
    </p:spTree>
    <p:extLst>
      <p:ext uri="{BB962C8B-B14F-4D97-AF65-F5344CB8AC3E}">
        <p14:creationId xmlns:p14="http://schemas.microsoft.com/office/powerpoint/2010/main" val="24853022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Full Image Slide">
    <p:spTree>
      <p:nvGrpSpPr>
        <p:cNvPr id="1" name=""/>
        <p:cNvGrpSpPr/>
        <p:nvPr/>
      </p:nvGrpSpPr>
      <p:grpSpPr>
        <a:xfrm>
          <a:off x="0" y="0"/>
          <a:ext cx="0" cy="0"/>
          <a:chOff x="0" y="0"/>
          <a:chExt cx="0" cy="0"/>
        </a:xfrm>
      </p:grpSpPr>
      <p:sp>
        <p:nvSpPr>
          <p:cNvPr id="11" name="Picture Placeholder 10"/>
          <p:cNvSpPr>
            <a:spLocks noGrp="1"/>
          </p:cNvSpPr>
          <p:nvPr>
            <p:ph type="pic" sz="quarter" idx="16" hasCustomPrompt="1"/>
          </p:nvPr>
        </p:nvSpPr>
        <p:spPr>
          <a:xfrm>
            <a:off x="0" y="329916"/>
            <a:ext cx="9144000" cy="6528083"/>
          </a:xfrm>
          <a:blipFill>
            <a:blip r:embed="rId2"/>
            <a:stretch>
              <a:fillRect/>
            </a:stretch>
          </a:blipFill>
        </p:spPr>
        <p:txBody>
          <a:bodyPr anchor="ctr" anchorCtr="1"/>
          <a:lstStyle>
            <a:lvl1pPr>
              <a:defRPr baseline="0">
                <a:solidFill>
                  <a:schemeClr val="bg1"/>
                </a:solidFill>
              </a:defRPr>
            </a:lvl1pPr>
          </a:lstStyle>
          <a:p>
            <a:r>
              <a:rPr lang="en-US" dirty="0"/>
              <a:t>                                                  &lt;-  Click icon to insert picture</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10" name="Text Placeholder 9"/>
          <p:cNvSpPr>
            <a:spLocks noGrp="1"/>
          </p:cNvSpPr>
          <p:nvPr>
            <p:ph type="body" sz="quarter" idx="17" hasCustomPrompt="1"/>
          </p:nvPr>
        </p:nvSpPr>
        <p:spPr>
          <a:xfrm>
            <a:off x="465" y="2575932"/>
            <a:ext cx="4337360" cy="3788006"/>
          </a:xfrm>
          <a:solidFill>
            <a:schemeClr val="bg1">
              <a:alpha val="83000"/>
            </a:schemeClr>
          </a:solidFill>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 </a:t>
            </a:r>
          </a:p>
        </p:txBody>
      </p:sp>
      <p:sp>
        <p:nvSpPr>
          <p:cNvPr id="3" name="Subtitle 2"/>
          <p:cNvSpPr>
            <a:spLocks noGrp="1"/>
          </p:cNvSpPr>
          <p:nvPr>
            <p:ph type="subTitle" idx="1" hasCustomPrompt="1"/>
          </p:nvPr>
        </p:nvSpPr>
        <p:spPr>
          <a:xfrm>
            <a:off x="647700" y="3720442"/>
            <a:ext cx="3221773" cy="1655762"/>
          </a:xfrm>
          <a:prstGeom prst="rect">
            <a:avLst/>
          </a:prstGeom>
        </p:spPr>
        <p:txBody>
          <a:bodyPr anchor="t" anchorCtr="0"/>
          <a:lstStyle>
            <a:lvl1pPr marL="0" indent="0" algn="l">
              <a:buNone/>
              <a:defRPr sz="1800" baseline="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Text Placeholder 4"/>
          <p:cNvSpPr>
            <a:spLocks noGrp="1"/>
          </p:cNvSpPr>
          <p:nvPr>
            <p:ph type="body" sz="quarter" idx="14" hasCustomPrompt="1"/>
          </p:nvPr>
        </p:nvSpPr>
        <p:spPr>
          <a:xfrm>
            <a:off x="647700" y="4407877"/>
            <a:ext cx="3221773" cy="3836988"/>
          </a:xfrm>
          <a:prstGeom prst="rect">
            <a:avLst/>
          </a:prstGeom>
        </p:spPr>
        <p:txBody>
          <a:bodyPr>
            <a:normAutofit/>
          </a:bodyPr>
          <a:lstStyle>
            <a:lvl1pPr marL="285750" indent="-285750">
              <a:buClr>
                <a:srgbClr val="38317D"/>
              </a:buClr>
              <a:buSzPct val="120000"/>
              <a:buFont typeface="Arial" charset="0"/>
              <a:buChar char="•"/>
              <a:defRPr sz="1200" b="0" u="none">
                <a:solidFill>
                  <a:schemeClr val="tx1"/>
                </a:solidFill>
                <a:latin typeface="+mn-lt"/>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2" name="Title 1"/>
          <p:cNvSpPr>
            <a:spLocks noGrp="1"/>
          </p:cNvSpPr>
          <p:nvPr>
            <p:ph type="ctrTitle" hasCustomPrompt="1"/>
          </p:nvPr>
        </p:nvSpPr>
        <p:spPr>
          <a:xfrm>
            <a:off x="647701" y="3021011"/>
            <a:ext cx="3221772" cy="691746"/>
          </a:xfrm>
        </p:spPr>
        <p:txBody>
          <a:bodyPr anchor="b">
            <a:noAutofit/>
          </a:bodyPr>
          <a:lstStyle>
            <a:lvl1pPr algn="l">
              <a:defRPr sz="2200"/>
            </a:lvl1pPr>
          </a:lstStyle>
          <a:p>
            <a:r>
              <a:rPr lang="en-US" dirty="0"/>
              <a:t>Click to Edit Title</a:t>
            </a:r>
          </a:p>
        </p:txBody>
      </p:sp>
    </p:spTree>
    <p:extLst>
      <p:ext uri="{BB962C8B-B14F-4D97-AF65-F5344CB8AC3E}">
        <p14:creationId xmlns:p14="http://schemas.microsoft.com/office/powerpoint/2010/main" val="886025420"/>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g + Rigth Corner Patter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70" cy="6858000"/>
          </a:xfrm>
          <a:prstGeom prst="rect">
            <a:avLst/>
          </a:prstGeom>
        </p:spPr>
      </p:pic>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Text Placeholder 4"/>
          <p:cNvSpPr>
            <a:spLocks noGrp="1"/>
          </p:cNvSpPr>
          <p:nvPr>
            <p:ph type="body" sz="quarter" idx="14" hasCustomPrompt="1"/>
          </p:nvPr>
        </p:nvSpPr>
        <p:spPr>
          <a:xfrm>
            <a:off x="647700" y="2352675"/>
            <a:ext cx="7670800" cy="3836988"/>
          </a:xfrm>
          <a:prstGeom prst="rect">
            <a:avLst/>
          </a:prstGeom>
        </p:spPr>
        <p:txBody>
          <a:bodyPr>
            <a:normAutofit/>
          </a:bodyPr>
          <a:lstStyle>
            <a:lvl1pPr marL="285750" indent="-285750">
              <a:buClr>
                <a:srgbClr val="38317D"/>
              </a:buClr>
              <a:buSzPct val="120000"/>
              <a:buFont typeface="Arial" charset="0"/>
              <a:buChar char="•"/>
              <a:defRPr sz="1200" b="0">
                <a:solidFill>
                  <a:schemeClr val="tx1"/>
                </a:solidFill>
                <a:latin typeface="+mn-lt"/>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5" hasCustomPrompt="1"/>
          </p:nvPr>
        </p:nvSpPr>
        <p:spPr>
          <a:xfrm>
            <a:off x="647700" y="6399561"/>
            <a:ext cx="3602037" cy="290513"/>
          </a:xfrm>
          <a:prstGeom prst="rect">
            <a:avLst/>
          </a:prstGeom>
        </p:spPr>
        <p:txBody>
          <a:bodyPr>
            <a:noAutofit/>
          </a:bodyPr>
          <a:lstStyle>
            <a:lvl1pPr algn="l">
              <a:defRPr sz="1000">
                <a:solidFill>
                  <a:schemeClr val="bg1">
                    <a:lumMod val="50000"/>
                  </a:schemeClr>
                </a:solidFill>
              </a:defRPr>
            </a:lvl1pPr>
            <a:lvl2pPr>
              <a:defRPr sz="1000"/>
            </a:lvl2pPr>
            <a:lvl3pPr>
              <a:defRPr sz="1000"/>
            </a:lvl3pPr>
            <a:lvl4pPr>
              <a:defRPr sz="1000"/>
            </a:lvl4pPr>
            <a:lvl5pPr>
              <a:defRPr sz="1000"/>
            </a:lvl5pPr>
          </a:lstStyle>
          <a:p>
            <a:pPr lvl="0"/>
            <a:r>
              <a:rPr lang="en-US" dirty="0"/>
              <a:t>Source</a:t>
            </a:r>
          </a:p>
        </p:txBody>
      </p:sp>
    </p:spTree>
    <p:extLst>
      <p:ext uri="{BB962C8B-B14F-4D97-AF65-F5344CB8AC3E}">
        <p14:creationId xmlns:p14="http://schemas.microsoft.com/office/powerpoint/2010/main" val="61044016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bg + Left Corner Patter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70" cy="6858000"/>
          </a:xfrm>
          <a:prstGeom prst="rect">
            <a:avLst/>
          </a:prstGeom>
        </p:spPr>
      </p:pic>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p>
        </p:txBody>
      </p:sp>
      <p:sp>
        <p:nvSpPr>
          <p:cNvPr id="5" name="Text Placeholder 4"/>
          <p:cNvSpPr>
            <a:spLocks noGrp="1"/>
          </p:cNvSpPr>
          <p:nvPr>
            <p:ph type="body" sz="quarter" idx="14" hasCustomPrompt="1"/>
          </p:nvPr>
        </p:nvSpPr>
        <p:spPr>
          <a:xfrm>
            <a:off x="647700" y="2352675"/>
            <a:ext cx="7670800" cy="3836988"/>
          </a:xfrm>
          <a:prstGeom prst="rect">
            <a:avLst/>
          </a:prstGeom>
        </p:spPr>
        <p:txBody>
          <a:bodyPr>
            <a:normAutofit/>
          </a:bodyPr>
          <a:lstStyle>
            <a:lvl1pPr marL="285750" indent="-285750">
              <a:buClr>
                <a:srgbClr val="38317D"/>
              </a:buClr>
              <a:buSzPct val="120000"/>
              <a:buFont typeface="Arial" charset="0"/>
              <a:buChar char="•"/>
              <a:defRPr sz="1200" b="0">
                <a:solidFill>
                  <a:schemeClr val="tx1"/>
                </a:solidFill>
                <a:latin typeface="+mn-lt"/>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5" hasCustomPrompt="1"/>
          </p:nvPr>
        </p:nvSpPr>
        <p:spPr>
          <a:xfrm>
            <a:off x="4884738" y="6399561"/>
            <a:ext cx="3602037" cy="290513"/>
          </a:xfrm>
          <a:prstGeom prst="rect">
            <a:avLst/>
          </a:prstGeom>
        </p:spPr>
        <p:txBody>
          <a:bodyPr>
            <a:noAutofit/>
          </a:bodyPr>
          <a:lstStyle>
            <a:lvl1pPr algn="r">
              <a:defRPr sz="1000">
                <a:solidFill>
                  <a:schemeClr val="bg1">
                    <a:lumMod val="50000"/>
                  </a:schemeClr>
                </a:solidFill>
              </a:defRPr>
            </a:lvl1pPr>
            <a:lvl2pPr>
              <a:defRPr sz="1000"/>
            </a:lvl2pPr>
            <a:lvl3pPr>
              <a:defRPr sz="1000"/>
            </a:lvl3pPr>
            <a:lvl4pPr>
              <a:defRPr sz="1000"/>
            </a:lvl4pPr>
            <a:lvl5pPr>
              <a:defRPr sz="1000"/>
            </a:lvl5pPr>
          </a:lstStyle>
          <a:p>
            <a:pPr lvl="0"/>
            <a:r>
              <a:rPr lang="en-US" dirty="0"/>
              <a:t>Source</a:t>
            </a:r>
          </a:p>
        </p:txBody>
      </p:sp>
    </p:spTree>
    <p:extLst>
      <p:ext uri="{BB962C8B-B14F-4D97-AF65-F5344CB8AC3E}">
        <p14:creationId xmlns:p14="http://schemas.microsoft.com/office/powerpoint/2010/main" val="44862238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rple bg + Rigth Corner Pattern">
    <p:bg>
      <p:bgPr>
        <a:solidFill>
          <a:srgbClr val="29216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3431"/>
          </a:xfrm>
          <a:prstGeom prst="rect">
            <a:avLst/>
          </a:prstGeom>
        </p:spPr>
      </p:pic>
      <p:sp>
        <p:nvSpPr>
          <p:cNvPr id="2" name="Title 1"/>
          <p:cNvSpPr>
            <a:spLocks noGrp="1"/>
          </p:cNvSpPr>
          <p:nvPr>
            <p:ph type="ctrTitle" hasCustomPrompt="1"/>
          </p:nvPr>
        </p:nvSpPr>
        <p:spPr>
          <a:xfrm>
            <a:off x="647700" y="510369"/>
            <a:ext cx="6858000" cy="1006476"/>
          </a:xfrm>
        </p:spPr>
        <p:txBody>
          <a:bodyPr anchor="b">
            <a:normAutofit/>
          </a:bodyPr>
          <a:lstStyle>
            <a:lvl1pPr algn="l">
              <a:defRPr sz="2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647700" y="1516845"/>
            <a:ext cx="6858000" cy="1655762"/>
          </a:xfrm>
          <a:prstGeom prst="rect">
            <a:avLst/>
          </a:prstGeom>
        </p:spPr>
        <p:txBody>
          <a:bodyPr/>
          <a:lstStyle>
            <a:lvl1pPr marL="0" indent="0" algn="l">
              <a:buNone/>
              <a:defRPr sz="1800">
                <a:solidFill>
                  <a:srgbClr val="A095D0"/>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 </a:t>
            </a:r>
          </a:p>
        </p:txBody>
      </p:sp>
      <p:sp>
        <p:nvSpPr>
          <p:cNvPr id="5" name="Text Placeholder 4"/>
          <p:cNvSpPr>
            <a:spLocks noGrp="1"/>
          </p:cNvSpPr>
          <p:nvPr>
            <p:ph type="body" sz="quarter" idx="14" hasCustomPrompt="1"/>
          </p:nvPr>
        </p:nvSpPr>
        <p:spPr>
          <a:xfrm>
            <a:off x="647700" y="2352675"/>
            <a:ext cx="7670800" cy="3836988"/>
          </a:xfrm>
          <a:prstGeom prst="rect">
            <a:avLst/>
          </a:prstGeom>
        </p:spPr>
        <p:txBody>
          <a:bodyPr>
            <a:normAutofit/>
          </a:bodyPr>
          <a:lstStyle>
            <a:lvl1pPr marL="285750" indent="-285750">
              <a:buClr>
                <a:srgbClr val="38317D"/>
              </a:buClr>
              <a:buSzPct val="120000"/>
              <a:buFont typeface="Arial" charset="0"/>
              <a:buChar char="•"/>
              <a:defRPr sz="1200" b="0" baseline="0">
                <a:solidFill>
                  <a:srgbClr val="A095D0"/>
                </a:solidFill>
                <a:latin typeface="Verdana" charset="0"/>
                <a:ea typeface="Verdana" charset="0"/>
                <a:cs typeface="Verdana" charset="0"/>
              </a:defRPr>
            </a:lvl1pPr>
            <a:lvl2pPr marL="628650" indent="-285750">
              <a:buClr>
                <a:srgbClr val="38317D"/>
              </a:buClr>
              <a:buSzPct val="120000"/>
              <a:buFont typeface="Arial" charset="0"/>
              <a:buChar char="•"/>
              <a:defRPr sz="1200" b="0">
                <a:latin typeface="+mn-lt"/>
              </a:defRPr>
            </a:lvl2pPr>
            <a:lvl3pPr marL="971550" indent="-285750">
              <a:buClr>
                <a:srgbClr val="38317D"/>
              </a:buClr>
              <a:buSzPct val="120000"/>
              <a:buFont typeface="Arial" charset="0"/>
              <a:buChar char="•"/>
              <a:defRPr sz="1200" b="0">
                <a:latin typeface="+mn-lt"/>
              </a:defRPr>
            </a:lvl3pPr>
            <a:lvl4pPr marL="1314450" indent="-285750">
              <a:buClr>
                <a:srgbClr val="38317D"/>
              </a:buClr>
              <a:buSzPct val="120000"/>
              <a:buFont typeface="Arial" charset="0"/>
              <a:buChar char="•"/>
              <a:defRPr sz="1200" b="0">
                <a:latin typeface="+mn-lt"/>
              </a:defRPr>
            </a:lvl4pPr>
            <a:lvl5pPr marL="1657350" indent="-285750">
              <a:buClr>
                <a:srgbClr val="38317D"/>
              </a:buClr>
              <a:buSzPct val="120000"/>
              <a:buFont typeface="Arial" charset="0"/>
              <a:buChar char="•"/>
              <a:defRPr sz="1200" b="0">
                <a:latin typeface="+mn-lt"/>
              </a:defRPr>
            </a:lvl5pPr>
          </a:lstStyle>
          <a:p>
            <a:pPr lvl="0"/>
            <a:r>
              <a:rPr lang="en-US" dirty="0"/>
              <a:t>Click to edit text</a:t>
            </a:r>
          </a:p>
        </p:txBody>
      </p:sp>
      <p:sp>
        <p:nvSpPr>
          <p:cNvPr id="6" name="Rectangle 19"/>
          <p:cNvSpPr/>
          <p:nvPr userDrawn="1"/>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7" name="Picture 6"/>
          <p:cNvPicPr>
            <a:picLocks noChangeAspect="1"/>
          </p:cNvPicPr>
          <p:nvPr userDrawn="1"/>
        </p:nvPicPr>
        <p:blipFill rotWithShape="1">
          <a:blip r:embed="rId3"/>
          <a:srcRect l="12043" t="11448" r="17199" b="13844"/>
          <a:stretch/>
        </p:blipFill>
        <p:spPr>
          <a:xfrm>
            <a:off x="335534" y="63578"/>
            <a:ext cx="166516" cy="211296"/>
          </a:xfrm>
          <a:prstGeom prst="rect">
            <a:avLst/>
          </a:prstGeom>
        </p:spPr>
      </p:pic>
      <p:pic>
        <p:nvPicPr>
          <p:cNvPr id="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
        <p:nvSpPr>
          <p:cNvPr id="9" name="Text Placeholder 8"/>
          <p:cNvSpPr>
            <a:spLocks noGrp="1"/>
          </p:cNvSpPr>
          <p:nvPr>
            <p:ph type="body" sz="quarter" idx="15" hasCustomPrompt="1"/>
          </p:nvPr>
        </p:nvSpPr>
        <p:spPr>
          <a:xfrm>
            <a:off x="647700" y="6399561"/>
            <a:ext cx="3602037" cy="290513"/>
          </a:xfrm>
          <a:prstGeom prst="rect">
            <a:avLst/>
          </a:prstGeom>
        </p:spPr>
        <p:txBody>
          <a:bodyPr>
            <a:noAutofit/>
          </a:bodyPr>
          <a:lstStyle>
            <a:lvl1pPr algn="l">
              <a:defRPr sz="1000">
                <a:solidFill>
                  <a:srgbClr val="A095D0"/>
                </a:solidFill>
              </a:defRPr>
            </a:lvl1pPr>
            <a:lvl2pPr>
              <a:defRPr sz="1000"/>
            </a:lvl2pPr>
            <a:lvl3pPr>
              <a:defRPr sz="1000"/>
            </a:lvl3pPr>
            <a:lvl4pPr>
              <a:defRPr sz="1000"/>
            </a:lvl4pPr>
            <a:lvl5pPr>
              <a:defRPr sz="1000"/>
            </a:lvl5pPr>
          </a:lstStyle>
          <a:p>
            <a:pPr lvl="0"/>
            <a:r>
              <a:rPr lang="en-US" dirty="0"/>
              <a:t>Source</a:t>
            </a:r>
          </a:p>
        </p:txBody>
      </p:sp>
    </p:spTree>
    <p:extLst>
      <p:ext uri="{BB962C8B-B14F-4D97-AF65-F5344CB8AC3E}">
        <p14:creationId xmlns:p14="http://schemas.microsoft.com/office/powerpoint/2010/main" val="623375415"/>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a:noFill/>
        </p:spPr>
        <p:txBody>
          <a:bodyPr vert="horz" lIns="91440" tIns="45720" rIns="91440" bIns="45720" rtlCol="0" anchor="ctr">
            <a:normAutofit/>
          </a:bodyPr>
          <a:lstStyle/>
          <a:p>
            <a:r>
              <a:rPr lang="en-US" dirty="0"/>
              <a:t>Click to Edit Title</a:t>
            </a:r>
          </a:p>
        </p:txBody>
      </p:sp>
      <p:sp>
        <p:nvSpPr>
          <p:cNvPr id="10" name="Text Placeholder 9"/>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2051823"/>
      </p:ext>
    </p:extLst>
  </p:cSld>
  <p:clrMap bg1="lt1" tx1="dk1" bg2="lt2" tx2="dk2" accent1="accent1" accent2="accent2" accent3="accent3" accent4="accent4" accent5="accent5" accent6="accent6" hlink="hlink" folHlink="folHlink"/>
  <p:sldLayoutIdLst>
    <p:sldLayoutId id="2147483693" r:id="rId1"/>
    <p:sldLayoutId id="2147483697" r:id="rId2"/>
    <p:sldLayoutId id="2147483707" r:id="rId3"/>
    <p:sldLayoutId id="2147483691" r:id="rId4"/>
    <p:sldLayoutId id="2147483702" r:id="rId5"/>
    <p:sldLayoutId id="2147483705" r:id="rId6"/>
    <p:sldLayoutId id="2147483692" r:id="rId7"/>
    <p:sldLayoutId id="2147483701" r:id="rId8"/>
    <p:sldLayoutId id="2147483699" r:id="rId9"/>
    <p:sldLayoutId id="2147483703" r:id="rId10"/>
    <p:sldLayoutId id="2147483704" r:id="rId11"/>
    <p:sldLayoutId id="2147483708" r:id="rId12"/>
  </p:sldLayoutIdLst>
  <p:txStyles>
    <p:titleStyle>
      <a:lvl1pPr algn="l" defTabSz="685800" rtl="0" eaLnBrk="1" latinLnBrk="0" hangingPunct="1">
        <a:lnSpc>
          <a:spcPct val="90000"/>
        </a:lnSpc>
        <a:spcBef>
          <a:spcPct val="0"/>
        </a:spcBef>
        <a:buNone/>
        <a:defRPr sz="2200" b="1" kern="1200" cap="all" baseline="0">
          <a:solidFill>
            <a:srgbClr val="38317D"/>
          </a:solidFill>
          <a:latin typeface="+mn-lt"/>
          <a:ea typeface="+mj-ea"/>
          <a:cs typeface="+mj-cs"/>
        </a:defRPr>
      </a:lvl1pPr>
    </p:titleStyle>
    <p:bodyStyle>
      <a:lvl1pPr marL="0" indent="0" algn="l" defTabSz="685800" rtl="0" eaLnBrk="1" latinLnBrk="0" hangingPunct="1">
        <a:lnSpc>
          <a:spcPct val="90000"/>
        </a:lnSpc>
        <a:spcBef>
          <a:spcPts val="750"/>
        </a:spcBef>
        <a:buFont typeface="Arial"/>
        <a:buNone/>
        <a:defRPr sz="1800" b="0" kern="1200">
          <a:solidFill>
            <a:srgbClr val="7E74A1"/>
          </a:solidFill>
          <a:latin typeface="+mn-lt"/>
          <a:ea typeface="+mn-ea"/>
          <a:cs typeface="+mn-cs"/>
        </a:defRPr>
      </a:lvl1pPr>
      <a:lvl2pPr marL="628650" indent="-285750" algn="l" defTabSz="685800" rtl="0" eaLnBrk="1" latinLnBrk="0" hangingPunct="1">
        <a:lnSpc>
          <a:spcPct val="90000"/>
        </a:lnSpc>
        <a:spcBef>
          <a:spcPts val="375"/>
        </a:spcBef>
        <a:buClr>
          <a:srgbClr val="38317D"/>
        </a:buClr>
        <a:buSzPct val="110000"/>
        <a:buFont typeface="Arial"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08" userDrawn="1">
          <p15:clr>
            <a:srgbClr val="F26B43"/>
          </p15:clr>
        </p15:guide>
        <p15:guide id="2" orient="horz" pos="210" userDrawn="1">
          <p15:clr>
            <a:srgbClr val="F26B43"/>
          </p15:clr>
        </p15:guide>
        <p15:guide id="3" orient="horz" pos="33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omments" Target="../comments/comment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atonetti-lab/nsides-release/blob/master/release-notes/v0.1.md#1"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doi.org/10.1126/scitranslmed.3003377" TargetMode="External"/><Relationship Id="rId4" Type="http://schemas.openxmlformats.org/officeDocument/2006/relationships/hyperlink" Target="https://www.fda.gov/drugs/surveillance/questions-and-answers-fdas-adverse-event-reporting-system-faer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crediblemeds.org/"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vid19-druginteractions.org/"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jcheminf.springeropen.com/articles/10.1186/s13321-018-0290-y"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50333" y="2160230"/>
            <a:ext cx="7887890" cy="1696952"/>
          </a:xfrm>
        </p:spPr>
        <p:txBody>
          <a:bodyPr>
            <a:normAutofit/>
          </a:bodyPr>
          <a:lstStyle/>
          <a:p>
            <a:pPr algn="ctr"/>
            <a:r>
              <a:rPr lang="en-GB" dirty="0"/>
              <a:t>ELUCIDATING 	DRUG-DRUG INTERACTIONS UNDERLYING DRUG POLYPHARMACY PROFILES</a:t>
            </a:r>
            <a:endParaRPr lang="en-US" dirty="0"/>
          </a:p>
        </p:txBody>
      </p:sp>
      <p:sp>
        <p:nvSpPr>
          <p:cNvPr id="4" name="Text Placeholder 3"/>
          <p:cNvSpPr>
            <a:spLocks noGrp="1"/>
          </p:cNvSpPr>
          <p:nvPr>
            <p:ph type="body" sz="quarter" idx="14"/>
          </p:nvPr>
        </p:nvSpPr>
        <p:spPr/>
        <p:txBody>
          <a:bodyPr/>
          <a:lstStyle/>
          <a:p>
            <a:r>
              <a:rPr lang="en-US" dirty="0"/>
              <a:t>UNIVERSITY OF COPENHAGEN</a:t>
            </a:r>
          </a:p>
          <a:p>
            <a:r>
              <a:rPr lang="en-US" dirty="0"/>
              <a:t>FACULTY OF HEALTH AND MEDICAL SCIENCES</a:t>
            </a:r>
          </a:p>
        </p:txBody>
      </p:sp>
    </p:spTree>
    <p:extLst>
      <p:ext uri="{BB962C8B-B14F-4D97-AF65-F5344CB8AC3E}">
        <p14:creationId xmlns:p14="http://schemas.microsoft.com/office/powerpoint/2010/main" val="333264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5135" t="24793" r="43138" b="6071"/>
          <a:stretch/>
        </p:blipFill>
        <p:spPr>
          <a:xfrm>
            <a:off x="201143" y="984816"/>
            <a:ext cx="5959025" cy="5553777"/>
          </a:xfrm>
          <a:prstGeom prst="rect">
            <a:avLst/>
          </a:prstGeom>
        </p:spPr>
      </p:pic>
      <p:sp>
        <p:nvSpPr>
          <p:cNvPr id="8" name="Rectangle 7">
            <a:extLst>
              <a:ext uri="{FF2B5EF4-FFF2-40B4-BE49-F238E27FC236}">
                <a16:creationId xmlns:a16="http://schemas.microsoft.com/office/drawing/2014/main" id="{CBB88AAF-5F5C-1044-92FA-5ECBA9328028}"/>
              </a:ext>
            </a:extLst>
          </p:cNvPr>
          <p:cNvSpPr/>
          <p:nvPr/>
        </p:nvSpPr>
        <p:spPr>
          <a:xfrm>
            <a:off x="419458" y="467923"/>
            <a:ext cx="3281669" cy="369332"/>
          </a:xfrm>
          <a:prstGeom prst="rect">
            <a:avLst/>
          </a:prstGeom>
        </p:spPr>
        <p:txBody>
          <a:bodyPr wrap="none">
            <a:spAutoFit/>
          </a:bodyPr>
          <a:lstStyle/>
          <a:p>
            <a:pPr algn="ctr"/>
            <a:r>
              <a:rPr lang="es-ES" dirty="0" err="1" smtClean="0">
                <a:latin typeface="Avenir Roman" panose="02000503020000020003" pitchFamily="2" charset="0"/>
              </a:rPr>
              <a:t>Visualizing</a:t>
            </a:r>
            <a:r>
              <a:rPr lang="es-ES" dirty="0" smtClean="0">
                <a:latin typeface="Avenir Roman" panose="02000503020000020003" pitchFamily="2" charset="0"/>
              </a:rPr>
              <a:t> </a:t>
            </a:r>
            <a:r>
              <a:rPr lang="es-ES" dirty="0" err="1" smtClean="0">
                <a:latin typeface="Avenir Roman" panose="02000503020000020003" pitchFamily="2" charset="0"/>
              </a:rPr>
              <a:t>flow</a:t>
            </a:r>
            <a:r>
              <a:rPr lang="es-ES" dirty="0" smtClean="0">
                <a:latin typeface="Avenir Roman" panose="02000503020000020003" pitchFamily="2" charset="0"/>
              </a:rPr>
              <a:t> </a:t>
            </a:r>
            <a:r>
              <a:rPr lang="es-ES" dirty="0" err="1" smtClean="0">
                <a:latin typeface="Avenir Roman" panose="02000503020000020003" pitchFamily="2" charset="0"/>
              </a:rPr>
              <a:t>diversity</a:t>
            </a:r>
            <a:r>
              <a:rPr lang="es-ES" dirty="0" smtClean="0">
                <a:latin typeface="Avenir Roman" panose="02000503020000020003" pitchFamily="2" charset="0"/>
              </a:rPr>
              <a:t> </a:t>
            </a:r>
            <a:r>
              <a:rPr lang="es-ES" dirty="0" err="1" smtClean="0">
                <a:latin typeface="Avenir Roman" panose="02000503020000020003" pitchFamily="2" charset="0"/>
              </a:rPr>
              <a:t>between</a:t>
            </a:r>
            <a:r>
              <a:rPr lang="es-ES" dirty="0" smtClean="0">
                <a:latin typeface="Avenir Roman" panose="02000503020000020003" pitchFamily="2" charset="0"/>
              </a:rPr>
              <a:t> the </a:t>
            </a:r>
            <a:r>
              <a:rPr lang="es-ES" dirty="0" err="1" smtClean="0">
                <a:latin typeface="Avenir Roman" panose="02000503020000020003" pitchFamily="2" charset="0"/>
              </a:rPr>
              <a:t>DDIs</a:t>
            </a:r>
            <a:endParaRPr lang="en-US" dirty="0">
              <a:latin typeface="Avenir Roman" panose="02000503020000020003" pitchFamily="2" charset="0"/>
            </a:endParaRPr>
          </a:p>
        </p:txBody>
      </p:sp>
      <p:pic>
        <p:nvPicPr>
          <p:cNvPr id="9" name="Picture 8">
            <a:extLst>
              <a:ext uri="{FF2B5EF4-FFF2-40B4-BE49-F238E27FC236}">
                <a16:creationId xmlns:a16="http://schemas.microsoft.com/office/drawing/2014/main" id="{42E496A7-FDF7-C74D-919E-FBB07EDD97E9}"/>
              </a:ext>
            </a:extLst>
          </p:cNvPr>
          <p:cNvPicPr>
            <a:picLocks noChangeAspect="1"/>
          </p:cNvPicPr>
          <p:nvPr/>
        </p:nvPicPr>
        <p:blipFill rotWithShape="1">
          <a:blip r:embed="rId4"/>
          <a:srcRect r="13700"/>
          <a:stretch/>
        </p:blipFill>
        <p:spPr>
          <a:xfrm>
            <a:off x="3701127" y="5521354"/>
            <a:ext cx="5379103" cy="1145504"/>
          </a:xfrm>
          <a:prstGeom prst="rect">
            <a:avLst/>
          </a:prstGeom>
        </p:spPr>
      </p:pic>
      <p:pic>
        <p:nvPicPr>
          <p:cNvPr id="10" name="Picture 9"/>
          <p:cNvPicPr>
            <a:picLocks noChangeAspect="1"/>
          </p:cNvPicPr>
          <p:nvPr/>
        </p:nvPicPr>
        <p:blipFill rotWithShape="1">
          <a:blip r:embed="rId5"/>
          <a:srcRect l="58611" t="41605" r="21806" b="21852"/>
          <a:stretch/>
        </p:blipFill>
        <p:spPr>
          <a:xfrm>
            <a:off x="6477000" y="984816"/>
            <a:ext cx="2311400" cy="2426150"/>
          </a:xfrm>
          <a:prstGeom prst="rect">
            <a:avLst/>
          </a:prstGeom>
        </p:spPr>
      </p:pic>
    </p:spTree>
    <p:extLst>
      <p:ext uri="{BB962C8B-B14F-4D97-AF65-F5344CB8AC3E}">
        <p14:creationId xmlns:p14="http://schemas.microsoft.com/office/powerpoint/2010/main" val="1212924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18067" y="745274"/>
            <a:ext cx="5829300" cy="816400"/>
          </a:xfrm>
        </p:spPr>
        <p:txBody>
          <a:bodyPr>
            <a:normAutofit/>
          </a:bodyPr>
          <a:lstStyle/>
          <a:p>
            <a:r>
              <a:rPr lang="en-GB" sz="2200" dirty="0"/>
              <a:t>Summary</a:t>
            </a:r>
          </a:p>
        </p:txBody>
      </p:sp>
      <p:sp>
        <p:nvSpPr>
          <p:cNvPr id="5" name="TextBox 4"/>
          <p:cNvSpPr txBox="1"/>
          <p:nvPr/>
        </p:nvSpPr>
        <p:spPr>
          <a:xfrm>
            <a:off x="618067" y="1854200"/>
            <a:ext cx="7924800" cy="2554545"/>
          </a:xfrm>
          <a:prstGeom prst="rect">
            <a:avLst/>
          </a:prstGeom>
          <a:noFill/>
        </p:spPr>
        <p:txBody>
          <a:bodyPr wrap="square" rtlCol="0">
            <a:spAutoFit/>
          </a:bodyPr>
          <a:lstStyle/>
          <a:p>
            <a:pPr>
              <a:buSzPct val="70000"/>
            </a:pPr>
            <a:r>
              <a:rPr lang="en-GB" sz="1600" b="1" dirty="0"/>
              <a:t>Part I </a:t>
            </a:r>
            <a:r>
              <a:rPr lang="en-GB" sz="1600" dirty="0"/>
              <a:t>Building a compendia of DDIs information from public databases</a:t>
            </a:r>
          </a:p>
          <a:p>
            <a:pPr>
              <a:buSzPct val="70000"/>
            </a:pPr>
            <a:endParaRPr lang="en-GB" sz="1600" dirty="0"/>
          </a:p>
          <a:p>
            <a:pPr>
              <a:buSzPct val="70000"/>
            </a:pPr>
            <a:endParaRPr lang="en-GB" sz="1600" dirty="0"/>
          </a:p>
          <a:p>
            <a:pPr>
              <a:buSzPct val="70000"/>
            </a:pPr>
            <a:r>
              <a:rPr lang="en-GB" sz="1600" b="1" dirty="0"/>
              <a:t>Part II </a:t>
            </a:r>
            <a:r>
              <a:rPr lang="en-GB" sz="1600" dirty="0"/>
              <a:t>Comparison between the different data sources: scattered DDI 	knowledge</a:t>
            </a:r>
          </a:p>
          <a:p>
            <a:pPr>
              <a:buSzPct val="70000"/>
            </a:pPr>
            <a:endParaRPr lang="en-GB" sz="1600" dirty="0"/>
          </a:p>
          <a:p>
            <a:pPr>
              <a:buSzPct val="70000"/>
            </a:pPr>
            <a:r>
              <a:rPr lang="en-GB" sz="1600" b="1" dirty="0"/>
              <a:t>Part III </a:t>
            </a:r>
            <a:r>
              <a:rPr lang="en-GB" sz="1600" dirty="0"/>
              <a:t>Evaluation of the frequency of DDI in clinical practice using 		Electronic Health Records</a:t>
            </a:r>
          </a:p>
          <a:p>
            <a:pPr marL="742950" lvl="1" indent="-285750">
              <a:buSzPct val="70000"/>
              <a:buFont typeface="Wingdings" panose="05000000000000000000" pitchFamily="2" charset="2"/>
              <a:buChar char="Ø"/>
            </a:pPr>
            <a:endParaRPr lang="en-GB" sz="1600" dirty="0"/>
          </a:p>
          <a:p>
            <a:pPr marL="285750" indent="-285750">
              <a:buSzPct val="70000"/>
              <a:buFont typeface="Wingdings" panose="05000000000000000000" pitchFamily="2" charset="2"/>
              <a:buChar char="Ø"/>
            </a:pPr>
            <a:endParaRPr lang="en-GB" sz="1600" dirty="0"/>
          </a:p>
        </p:txBody>
      </p:sp>
    </p:spTree>
    <p:extLst>
      <p:ext uri="{BB962C8B-B14F-4D97-AF65-F5344CB8AC3E}">
        <p14:creationId xmlns:p14="http://schemas.microsoft.com/office/powerpoint/2010/main" val="3368421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978" t="17234" r="27129" b="5414"/>
          <a:stretch/>
        </p:blipFill>
        <p:spPr>
          <a:xfrm>
            <a:off x="914400" y="1496656"/>
            <a:ext cx="7996138" cy="5361344"/>
          </a:xfrm>
          <a:prstGeom prst="rect">
            <a:avLst/>
          </a:prstGeom>
        </p:spPr>
      </p:pic>
      <p:sp>
        <p:nvSpPr>
          <p:cNvPr id="5" name="Rectangle 4">
            <a:extLst>
              <a:ext uri="{FF2B5EF4-FFF2-40B4-BE49-F238E27FC236}">
                <a16:creationId xmlns:a16="http://schemas.microsoft.com/office/drawing/2014/main" id="{70FA4B35-3DA5-2F4A-BBEA-43AC4C5327AF}"/>
              </a:ext>
            </a:extLst>
          </p:cNvPr>
          <p:cNvSpPr/>
          <p:nvPr/>
        </p:nvSpPr>
        <p:spPr>
          <a:xfrm>
            <a:off x="914400" y="1073081"/>
            <a:ext cx="3378467" cy="369332"/>
          </a:xfrm>
          <a:prstGeom prst="rect">
            <a:avLst/>
          </a:prstGeom>
        </p:spPr>
        <p:txBody>
          <a:bodyPr wrap="square">
            <a:spAutoFit/>
          </a:bodyPr>
          <a:lstStyle/>
          <a:p>
            <a:r>
              <a:rPr lang="es-ES" dirty="0" smtClean="0">
                <a:latin typeface="Avenir Roman" panose="02000503020000020003" pitchFamily="2" charset="0"/>
              </a:rPr>
              <a:t>DDI </a:t>
            </a:r>
            <a:r>
              <a:rPr lang="es-ES" dirty="0" err="1" smtClean="0">
                <a:latin typeface="Avenir Roman" panose="02000503020000020003" pitchFamily="2" charset="0"/>
              </a:rPr>
              <a:t>overlapping</a:t>
            </a:r>
            <a:r>
              <a:rPr lang="es-ES" dirty="0" smtClean="0">
                <a:latin typeface="Avenir Roman" panose="02000503020000020003" pitchFamily="2" charset="0"/>
              </a:rPr>
              <a:t>; </a:t>
            </a:r>
            <a:r>
              <a:rPr lang="es-ES" dirty="0" err="1" smtClean="0">
                <a:latin typeface="Avenir Roman" panose="02000503020000020003" pitchFamily="2" charset="0"/>
              </a:rPr>
              <a:t>from</a:t>
            </a:r>
            <a:r>
              <a:rPr lang="es-ES" dirty="0" smtClean="0">
                <a:latin typeface="Avenir Roman" panose="02000503020000020003" pitchFamily="2" charset="0"/>
              </a:rPr>
              <a:t> a </a:t>
            </a:r>
            <a:r>
              <a:rPr lang="es-ES" dirty="0" err="1" smtClean="0">
                <a:latin typeface="Avenir Roman" panose="02000503020000020003" pitchFamily="2" charset="0"/>
              </a:rPr>
              <a:t>subset</a:t>
            </a:r>
            <a:r>
              <a:rPr lang="es-ES" dirty="0" smtClean="0">
                <a:latin typeface="Avenir Roman" panose="02000503020000020003" pitchFamily="2" charset="0"/>
              </a:rPr>
              <a:t> </a:t>
            </a:r>
            <a:r>
              <a:rPr lang="es-ES" dirty="0" err="1" smtClean="0">
                <a:latin typeface="Avenir Roman" panose="02000503020000020003" pitchFamily="2" charset="0"/>
              </a:rPr>
              <a:t>schema</a:t>
            </a:r>
            <a:r>
              <a:rPr lang="es-ES" dirty="0" smtClean="0">
                <a:latin typeface="Avenir Roman" panose="02000503020000020003" pitchFamily="2" charset="0"/>
              </a:rPr>
              <a:t>…</a:t>
            </a:r>
            <a:endParaRPr lang="en-US" dirty="0">
              <a:latin typeface="Avenir Roman" panose="02000503020000020003" pitchFamily="2" charset="0"/>
            </a:endParaRPr>
          </a:p>
        </p:txBody>
      </p:sp>
    </p:spTree>
    <p:extLst>
      <p:ext uri="{BB962C8B-B14F-4D97-AF65-F5344CB8AC3E}">
        <p14:creationId xmlns:p14="http://schemas.microsoft.com/office/powerpoint/2010/main" val="3984781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8085" t="17234" r="26915" b="5604"/>
          <a:stretch/>
        </p:blipFill>
        <p:spPr>
          <a:xfrm>
            <a:off x="430448" y="1171493"/>
            <a:ext cx="8249055" cy="5508370"/>
          </a:xfrm>
          <a:prstGeom prst="rect">
            <a:avLst/>
          </a:prstGeom>
        </p:spPr>
      </p:pic>
      <p:sp>
        <p:nvSpPr>
          <p:cNvPr id="5" name="Rectangle 4">
            <a:extLst>
              <a:ext uri="{FF2B5EF4-FFF2-40B4-BE49-F238E27FC236}">
                <a16:creationId xmlns:a16="http://schemas.microsoft.com/office/drawing/2014/main" id="{70FA4B35-3DA5-2F4A-BBEA-43AC4C5327AF}"/>
              </a:ext>
            </a:extLst>
          </p:cNvPr>
          <p:cNvSpPr/>
          <p:nvPr/>
        </p:nvSpPr>
        <p:spPr>
          <a:xfrm>
            <a:off x="657225" y="703749"/>
            <a:ext cx="3378467" cy="369332"/>
          </a:xfrm>
          <a:prstGeom prst="rect">
            <a:avLst/>
          </a:prstGeom>
        </p:spPr>
        <p:txBody>
          <a:bodyPr wrap="square">
            <a:spAutoFit/>
          </a:bodyPr>
          <a:lstStyle/>
          <a:p>
            <a:r>
              <a:rPr lang="es-ES" dirty="0" smtClean="0">
                <a:latin typeface="Avenir Roman" panose="02000503020000020003" pitchFamily="2" charset="0"/>
              </a:rPr>
              <a:t>…to the </a:t>
            </a:r>
            <a:r>
              <a:rPr lang="es-ES" dirty="0" err="1" smtClean="0">
                <a:latin typeface="Avenir Roman" panose="02000503020000020003" pitchFamily="2" charset="0"/>
              </a:rPr>
              <a:t>whole</a:t>
            </a:r>
            <a:r>
              <a:rPr lang="es-ES" dirty="0" smtClean="0">
                <a:latin typeface="Avenir Roman" panose="02000503020000020003" pitchFamily="2" charset="0"/>
              </a:rPr>
              <a:t> </a:t>
            </a:r>
            <a:r>
              <a:rPr lang="es-ES" dirty="0" err="1" smtClean="0">
                <a:latin typeface="Avenir Roman" panose="02000503020000020003" pitchFamily="2" charset="0"/>
              </a:rPr>
              <a:t>overlapping</a:t>
            </a:r>
            <a:r>
              <a:rPr lang="es-ES" dirty="0" smtClean="0">
                <a:latin typeface="Avenir Roman" panose="02000503020000020003" pitchFamily="2" charset="0"/>
              </a:rPr>
              <a:t> </a:t>
            </a:r>
            <a:r>
              <a:rPr lang="es-ES" dirty="0" err="1" smtClean="0">
                <a:latin typeface="Avenir Roman" panose="02000503020000020003" pitchFamily="2" charset="0"/>
              </a:rPr>
              <a:t>distribution</a:t>
            </a:r>
            <a:endParaRPr lang="en-US" dirty="0">
              <a:latin typeface="Avenir Roman" panose="02000503020000020003" pitchFamily="2" charset="0"/>
            </a:endParaRPr>
          </a:p>
        </p:txBody>
      </p:sp>
      <p:sp>
        <p:nvSpPr>
          <p:cNvPr id="6" name="TextBox 5"/>
          <p:cNvSpPr txBox="1"/>
          <p:nvPr/>
        </p:nvSpPr>
        <p:spPr>
          <a:xfrm>
            <a:off x="5596467" y="778933"/>
            <a:ext cx="3547533" cy="261610"/>
          </a:xfrm>
          <a:prstGeom prst="rect">
            <a:avLst/>
          </a:prstGeom>
          <a:noFill/>
        </p:spPr>
        <p:txBody>
          <a:bodyPr wrap="square" rtlCol="0">
            <a:spAutoFit/>
          </a:bodyPr>
          <a:lstStyle/>
          <a:p>
            <a:r>
              <a:rPr lang="en-GB" sz="1100" dirty="0" smtClean="0"/>
              <a:t>To discuss coverage of </a:t>
            </a:r>
            <a:r>
              <a:rPr lang="en-GB" sz="1100" i="1" dirty="0" err="1" smtClean="0"/>
              <a:t>interaktion</a:t>
            </a:r>
            <a:r>
              <a:rPr lang="en-GB" sz="1100" i="1" dirty="0" smtClean="0"/>
              <a:t> </a:t>
            </a:r>
            <a:r>
              <a:rPr lang="en-GB" sz="1100" i="1" dirty="0" err="1" smtClean="0"/>
              <a:t>databasen</a:t>
            </a:r>
            <a:endParaRPr lang="en-GB" sz="1100" i="1" dirty="0"/>
          </a:p>
        </p:txBody>
      </p:sp>
    </p:spTree>
    <p:extLst>
      <p:ext uri="{BB962C8B-B14F-4D97-AF65-F5344CB8AC3E}">
        <p14:creationId xmlns:p14="http://schemas.microsoft.com/office/powerpoint/2010/main" val="598406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D5F3AF-F925-244C-A2B8-3044A70F5686}"/>
              </a:ext>
            </a:extLst>
          </p:cNvPr>
          <p:cNvSpPr txBox="1">
            <a:spLocks/>
          </p:cNvSpPr>
          <p:nvPr/>
        </p:nvSpPr>
        <p:spPr>
          <a:xfrm>
            <a:off x="618067" y="337074"/>
            <a:ext cx="7868708" cy="816400"/>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200" b="1" kern="1200" cap="all" baseline="0">
                <a:solidFill>
                  <a:srgbClr val="38317D"/>
                </a:solidFill>
                <a:latin typeface="+mn-lt"/>
                <a:ea typeface="+mj-ea"/>
                <a:cs typeface="+mj-cs"/>
              </a:defRPr>
            </a:lvl1pPr>
          </a:lstStyle>
          <a:p>
            <a:r>
              <a:rPr lang="en-GB" dirty="0"/>
              <a:t>What’s next?</a:t>
            </a:r>
          </a:p>
        </p:txBody>
      </p:sp>
      <p:pic>
        <p:nvPicPr>
          <p:cNvPr id="2" name="Picture 1"/>
          <p:cNvPicPr>
            <a:picLocks noChangeAspect="1"/>
          </p:cNvPicPr>
          <p:nvPr/>
        </p:nvPicPr>
        <p:blipFill rotWithShape="1">
          <a:blip r:embed="rId3"/>
          <a:srcRect l="16491" t="35390" r="33722" b="8061"/>
          <a:stretch/>
        </p:blipFill>
        <p:spPr>
          <a:xfrm>
            <a:off x="1085734" y="1666346"/>
            <a:ext cx="6933373" cy="44296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3996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5375" y="3520269"/>
            <a:ext cx="6858000" cy="1006476"/>
          </a:xfrm>
        </p:spPr>
        <p:txBody>
          <a:bodyPr>
            <a:normAutofit fontScale="90000"/>
          </a:bodyPr>
          <a:lstStyle/>
          <a:p>
            <a:pPr algn="ctr"/>
            <a:r>
              <a:rPr lang="en-GB" sz="2400" dirty="0"/>
              <a:t>Part </a:t>
            </a:r>
            <a:r>
              <a:rPr lang="en-GB" sz="2400" dirty="0" smtClean="0"/>
              <a:t>III:</a:t>
            </a:r>
            <a:br>
              <a:rPr lang="en-GB" sz="2400" dirty="0" smtClean="0"/>
            </a:br>
            <a:r>
              <a:rPr lang="en-GB" sz="2400" dirty="0" smtClean="0"/>
              <a:t>Evaluation </a:t>
            </a:r>
            <a:r>
              <a:rPr lang="en-GB" sz="2400" dirty="0"/>
              <a:t>of the frequency of DDI in clinical practice </a:t>
            </a:r>
            <a:r>
              <a:rPr lang="en-GB" sz="2400" dirty="0" smtClean="0"/>
              <a:t>using Electronic </a:t>
            </a:r>
            <a:r>
              <a:rPr lang="en-GB" sz="2400" dirty="0"/>
              <a:t>Health Records</a:t>
            </a:r>
            <a:br>
              <a:rPr lang="en-GB" sz="2400" dirty="0"/>
            </a:br>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67112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val 98">
            <a:extLst>
              <a:ext uri="{FF2B5EF4-FFF2-40B4-BE49-F238E27FC236}">
                <a16:creationId xmlns:a16="http://schemas.microsoft.com/office/drawing/2014/main" id="{3D7047A6-30ED-AB4F-9BBE-FCC1602ED27D}"/>
              </a:ext>
            </a:extLst>
          </p:cNvPr>
          <p:cNvSpPr/>
          <p:nvPr/>
        </p:nvSpPr>
        <p:spPr>
          <a:xfrm>
            <a:off x="2476063" y="2005622"/>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0" name="Oval 99">
            <a:extLst>
              <a:ext uri="{FF2B5EF4-FFF2-40B4-BE49-F238E27FC236}">
                <a16:creationId xmlns:a16="http://schemas.microsoft.com/office/drawing/2014/main" id="{DBD6007A-CEEB-FC47-B66C-CDD63313486A}"/>
              </a:ext>
            </a:extLst>
          </p:cNvPr>
          <p:cNvSpPr/>
          <p:nvPr/>
        </p:nvSpPr>
        <p:spPr>
          <a:xfrm>
            <a:off x="3051623" y="2227452"/>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1" name="Oval 100">
            <a:extLst>
              <a:ext uri="{FF2B5EF4-FFF2-40B4-BE49-F238E27FC236}">
                <a16:creationId xmlns:a16="http://schemas.microsoft.com/office/drawing/2014/main" id="{BF212D0E-8B44-894B-8929-1B0B58095E23}"/>
              </a:ext>
            </a:extLst>
          </p:cNvPr>
          <p:cNvSpPr/>
          <p:nvPr/>
        </p:nvSpPr>
        <p:spPr>
          <a:xfrm>
            <a:off x="2946309" y="1614804"/>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2" name="Oval 101">
            <a:extLst>
              <a:ext uri="{FF2B5EF4-FFF2-40B4-BE49-F238E27FC236}">
                <a16:creationId xmlns:a16="http://schemas.microsoft.com/office/drawing/2014/main" id="{9B84237E-20BF-1941-B495-51CA79F1127E}"/>
              </a:ext>
            </a:extLst>
          </p:cNvPr>
          <p:cNvSpPr/>
          <p:nvPr/>
        </p:nvSpPr>
        <p:spPr>
          <a:xfrm>
            <a:off x="4327053" y="1373984"/>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3" name="Oval 102">
            <a:extLst>
              <a:ext uri="{FF2B5EF4-FFF2-40B4-BE49-F238E27FC236}">
                <a16:creationId xmlns:a16="http://schemas.microsoft.com/office/drawing/2014/main" id="{5933272B-AA54-3449-88D0-B6195E52DAF6}"/>
              </a:ext>
            </a:extLst>
          </p:cNvPr>
          <p:cNvSpPr/>
          <p:nvPr/>
        </p:nvSpPr>
        <p:spPr>
          <a:xfrm>
            <a:off x="5196876" y="1923414"/>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4" name="Oval 103">
            <a:extLst>
              <a:ext uri="{FF2B5EF4-FFF2-40B4-BE49-F238E27FC236}">
                <a16:creationId xmlns:a16="http://schemas.microsoft.com/office/drawing/2014/main" id="{8CEA749D-1094-F64C-B014-1672C7124DE5}"/>
              </a:ext>
            </a:extLst>
          </p:cNvPr>
          <p:cNvSpPr/>
          <p:nvPr/>
        </p:nvSpPr>
        <p:spPr>
          <a:xfrm>
            <a:off x="4909983" y="2716656"/>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5" name="Oval 104">
            <a:extLst>
              <a:ext uri="{FF2B5EF4-FFF2-40B4-BE49-F238E27FC236}">
                <a16:creationId xmlns:a16="http://schemas.microsoft.com/office/drawing/2014/main" id="{9B8AD53E-0007-9F41-BF35-B516802390AE}"/>
              </a:ext>
            </a:extLst>
          </p:cNvPr>
          <p:cNvSpPr/>
          <p:nvPr/>
        </p:nvSpPr>
        <p:spPr>
          <a:xfrm>
            <a:off x="3842421" y="2204592"/>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6" name="Oval 105">
            <a:extLst>
              <a:ext uri="{FF2B5EF4-FFF2-40B4-BE49-F238E27FC236}">
                <a16:creationId xmlns:a16="http://schemas.microsoft.com/office/drawing/2014/main" id="{C1202340-501C-9B47-9247-21B400E4FE58}"/>
              </a:ext>
            </a:extLst>
          </p:cNvPr>
          <p:cNvSpPr/>
          <p:nvPr/>
        </p:nvSpPr>
        <p:spPr>
          <a:xfrm>
            <a:off x="4529364" y="2273172"/>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7" name="Oval 106">
            <a:extLst>
              <a:ext uri="{FF2B5EF4-FFF2-40B4-BE49-F238E27FC236}">
                <a16:creationId xmlns:a16="http://schemas.microsoft.com/office/drawing/2014/main" id="{17C3AD99-A265-1A45-B929-0D0DA2873624}"/>
              </a:ext>
            </a:extLst>
          </p:cNvPr>
          <p:cNvSpPr/>
          <p:nvPr/>
        </p:nvSpPr>
        <p:spPr>
          <a:xfrm>
            <a:off x="3842421" y="2805810"/>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8" name="Oval 107">
            <a:extLst>
              <a:ext uri="{FF2B5EF4-FFF2-40B4-BE49-F238E27FC236}">
                <a16:creationId xmlns:a16="http://schemas.microsoft.com/office/drawing/2014/main" id="{C88B3656-8F2C-5941-BE99-E249D7EC92F0}"/>
              </a:ext>
            </a:extLst>
          </p:cNvPr>
          <p:cNvSpPr/>
          <p:nvPr/>
        </p:nvSpPr>
        <p:spPr>
          <a:xfrm>
            <a:off x="3862995" y="1061592"/>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9" name="Oval 108">
            <a:extLst>
              <a:ext uri="{FF2B5EF4-FFF2-40B4-BE49-F238E27FC236}">
                <a16:creationId xmlns:a16="http://schemas.microsoft.com/office/drawing/2014/main" id="{FCCFEAD2-E5F2-EE45-A732-374D0A9D4C76}"/>
              </a:ext>
            </a:extLst>
          </p:cNvPr>
          <p:cNvSpPr/>
          <p:nvPr/>
        </p:nvSpPr>
        <p:spPr>
          <a:xfrm>
            <a:off x="3549813" y="1706244"/>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0" name="Oval 109">
            <a:extLst>
              <a:ext uri="{FF2B5EF4-FFF2-40B4-BE49-F238E27FC236}">
                <a16:creationId xmlns:a16="http://schemas.microsoft.com/office/drawing/2014/main" id="{80A15DEB-6217-AC4A-A77F-2CB25F058D94}"/>
              </a:ext>
            </a:extLst>
          </p:cNvPr>
          <p:cNvSpPr/>
          <p:nvPr/>
        </p:nvSpPr>
        <p:spPr>
          <a:xfrm>
            <a:off x="4002441" y="1781682"/>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1" name="Oval 110">
            <a:extLst>
              <a:ext uri="{FF2B5EF4-FFF2-40B4-BE49-F238E27FC236}">
                <a16:creationId xmlns:a16="http://schemas.microsoft.com/office/drawing/2014/main" id="{8D75D8AA-4209-0A49-9889-BFA1A1C170BC}"/>
              </a:ext>
            </a:extLst>
          </p:cNvPr>
          <p:cNvSpPr/>
          <p:nvPr/>
        </p:nvSpPr>
        <p:spPr>
          <a:xfrm>
            <a:off x="3677829" y="3372738"/>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2" name="Oval 111">
            <a:extLst>
              <a:ext uri="{FF2B5EF4-FFF2-40B4-BE49-F238E27FC236}">
                <a16:creationId xmlns:a16="http://schemas.microsoft.com/office/drawing/2014/main" id="{14335020-3AE8-B545-B314-2C4D6F52A03A}"/>
              </a:ext>
            </a:extLst>
          </p:cNvPr>
          <p:cNvSpPr/>
          <p:nvPr/>
        </p:nvSpPr>
        <p:spPr>
          <a:xfrm>
            <a:off x="2495967" y="2648076"/>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3" name="Oval 112">
            <a:extLst>
              <a:ext uri="{FF2B5EF4-FFF2-40B4-BE49-F238E27FC236}">
                <a16:creationId xmlns:a16="http://schemas.microsoft.com/office/drawing/2014/main" id="{969FE95E-AF80-EC4B-AC39-83B96EA6C5E6}"/>
              </a:ext>
            </a:extLst>
          </p:cNvPr>
          <p:cNvSpPr/>
          <p:nvPr/>
        </p:nvSpPr>
        <p:spPr>
          <a:xfrm>
            <a:off x="3356737" y="2894964"/>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4" name="Oval 113">
            <a:extLst>
              <a:ext uri="{FF2B5EF4-FFF2-40B4-BE49-F238E27FC236}">
                <a16:creationId xmlns:a16="http://schemas.microsoft.com/office/drawing/2014/main" id="{8BBB72F2-7AB6-6842-83CA-3213DDEC96EE}"/>
              </a:ext>
            </a:extLst>
          </p:cNvPr>
          <p:cNvSpPr/>
          <p:nvPr/>
        </p:nvSpPr>
        <p:spPr>
          <a:xfrm>
            <a:off x="4457355" y="3155568"/>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5" name="Oval 114">
            <a:extLst>
              <a:ext uri="{FF2B5EF4-FFF2-40B4-BE49-F238E27FC236}">
                <a16:creationId xmlns:a16="http://schemas.microsoft.com/office/drawing/2014/main" id="{0DC0CD8E-C346-4344-AAD4-7B2C57224BC2}"/>
              </a:ext>
            </a:extLst>
          </p:cNvPr>
          <p:cNvSpPr/>
          <p:nvPr/>
        </p:nvSpPr>
        <p:spPr>
          <a:xfrm>
            <a:off x="3101186" y="3688206"/>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6" name="Oval 115">
            <a:extLst>
              <a:ext uri="{FF2B5EF4-FFF2-40B4-BE49-F238E27FC236}">
                <a16:creationId xmlns:a16="http://schemas.microsoft.com/office/drawing/2014/main" id="{28B5130F-D9D1-A247-85DD-CBE08C474322}"/>
              </a:ext>
            </a:extLst>
          </p:cNvPr>
          <p:cNvSpPr/>
          <p:nvPr/>
        </p:nvSpPr>
        <p:spPr>
          <a:xfrm>
            <a:off x="2772664" y="3244722"/>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7" name="Oval 116">
            <a:extLst>
              <a:ext uri="{FF2B5EF4-FFF2-40B4-BE49-F238E27FC236}">
                <a16:creationId xmlns:a16="http://schemas.microsoft.com/office/drawing/2014/main" id="{0EC5357B-7E58-D847-AC92-61E24D97ED52}"/>
              </a:ext>
            </a:extLst>
          </p:cNvPr>
          <p:cNvSpPr/>
          <p:nvPr/>
        </p:nvSpPr>
        <p:spPr>
          <a:xfrm>
            <a:off x="5083719" y="1518792"/>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8" name="Oval 117">
            <a:extLst>
              <a:ext uri="{FF2B5EF4-FFF2-40B4-BE49-F238E27FC236}">
                <a16:creationId xmlns:a16="http://schemas.microsoft.com/office/drawing/2014/main" id="{8EAF9193-2767-584B-9CA0-63F6BB2A665A}"/>
              </a:ext>
            </a:extLst>
          </p:cNvPr>
          <p:cNvSpPr/>
          <p:nvPr/>
        </p:nvSpPr>
        <p:spPr>
          <a:xfrm>
            <a:off x="4658523" y="972438"/>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9" name="Oval 118">
            <a:extLst>
              <a:ext uri="{FF2B5EF4-FFF2-40B4-BE49-F238E27FC236}">
                <a16:creationId xmlns:a16="http://schemas.microsoft.com/office/drawing/2014/main" id="{B5FF662D-DD22-104B-B458-C38722A09EFF}"/>
              </a:ext>
            </a:extLst>
          </p:cNvPr>
          <p:cNvSpPr/>
          <p:nvPr/>
        </p:nvSpPr>
        <p:spPr>
          <a:xfrm>
            <a:off x="2651415" y="1044447"/>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20" name="Oval 119">
            <a:extLst>
              <a:ext uri="{FF2B5EF4-FFF2-40B4-BE49-F238E27FC236}">
                <a16:creationId xmlns:a16="http://schemas.microsoft.com/office/drawing/2014/main" id="{ED866209-DFC9-3247-A358-751D90682684}"/>
              </a:ext>
            </a:extLst>
          </p:cNvPr>
          <p:cNvSpPr/>
          <p:nvPr/>
        </p:nvSpPr>
        <p:spPr>
          <a:xfrm>
            <a:off x="3254919" y="1135887"/>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nvGrpSpPr>
          <p:cNvPr id="188" name="Group 187">
            <a:extLst>
              <a:ext uri="{FF2B5EF4-FFF2-40B4-BE49-F238E27FC236}">
                <a16:creationId xmlns:a16="http://schemas.microsoft.com/office/drawing/2014/main" id="{0073A4A6-7780-DC42-BBA2-1B2C81BD4C39}"/>
              </a:ext>
            </a:extLst>
          </p:cNvPr>
          <p:cNvGrpSpPr/>
          <p:nvPr/>
        </p:nvGrpSpPr>
        <p:grpSpPr>
          <a:xfrm>
            <a:off x="2654016" y="1124633"/>
            <a:ext cx="2542860" cy="2589686"/>
            <a:chOff x="2654016" y="1124633"/>
            <a:chExt cx="2542860" cy="2589686"/>
          </a:xfrm>
        </p:grpSpPr>
        <p:cxnSp>
          <p:nvCxnSpPr>
            <p:cNvPr id="121" name="Straight Connector 120">
              <a:extLst>
                <a:ext uri="{FF2B5EF4-FFF2-40B4-BE49-F238E27FC236}">
                  <a16:creationId xmlns:a16="http://schemas.microsoft.com/office/drawing/2014/main" id="{4B880DB0-0953-6E4B-A519-F305317CCD09}"/>
                </a:ext>
              </a:extLst>
            </p:cNvPr>
            <p:cNvCxnSpPr>
              <a:stCxn id="119" idx="6"/>
              <a:endCxn id="120" idx="2"/>
            </p:cNvCxnSpPr>
            <p:nvPr/>
          </p:nvCxnSpPr>
          <p:spPr>
            <a:xfrm>
              <a:off x="2836581" y="1133601"/>
              <a:ext cx="418338" cy="9144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1416DD8-67A7-2F4C-8007-AC58EA464F4D}"/>
                </a:ext>
              </a:extLst>
            </p:cNvPr>
            <p:cNvCxnSpPr>
              <a:stCxn id="101" idx="6"/>
              <a:endCxn id="109" idx="2"/>
            </p:cNvCxnSpPr>
            <p:nvPr/>
          </p:nvCxnSpPr>
          <p:spPr>
            <a:xfrm>
              <a:off x="3131475" y="1703958"/>
              <a:ext cx="418338" cy="9144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B75CD75-9A76-BD42-8B67-9E33D1C025C7}"/>
                </a:ext>
              </a:extLst>
            </p:cNvPr>
            <p:cNvCxnSpPr>
              <a:cxnSpLocks/>
              <a:stCxn id="117" idx="2"/>
              <a:endCxn id="102" idx="6"/>
            </p:cNvCxnSpPr>
            <p:nvPr/>
          </p:nvCxnSpPr>
          <p:spPr>
            <a:xfrm flipH="1" flipV="1">
              <a:off x="4512219" y="1463138"/>
              <a:ext cx="571500" cy="144808"/>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95C8E39-CF05-564A-9BD5-7F7783459462}"/>
                </a:ext>
              </a:extLst>
            </p:cNvPr>
            <p:cNvCxnSpPr>
              <a:cxnSpLocks/>
              <a:stCxn id="116" idx="7"/>
            </p:cNvCxnSpPr>
            <p:nvPr/>
          </p:nvCxnSpPr>
          <p:spPr>
            <a:xfrm flipV="1">
              <a:off x="2930713" y="3047159"/>
              <a:ext cx="442755" cy="22367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7B307A-F5E1-8D41-AC7E-9AF204EB40E6}"/>
                </a:ext>
              </a:extLst>
            </p:cNvPr>
            <p:cNvCxnSpPr>
              <a:cxnSpLocks/>
              <a:stCxn id="115" idx="0"/>
              <a:endCxn id="113" idx="4"/>
            </p:cNvCxnSpPr>
            <p:nvPr/>
          </p:nvCxnSpPr>
          <p:spPr>
            <a:xfrm flipV="1">
              <a:off x="3193769" y="3073272"/>
              <a:ext cx="255551" cy="6149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EE4222-86DC-4B4E-992F-139913C6E591}"/>
                </a:ext>
              </a:extLst>
            </p:cNvPr>
            <p:cNvCxnSpPr>
              <a:cxnSpLocks/>
              <a:stCxn id="111" idx="0"/>
              <a:endCxn id="113" idx="5"/>
            </p:cNvCxnSpPr>
            <p:nvPr/>
          </p:nvCxnSpPr>
          <p:spPr>
            <a:xfrm flipH="1" flipV="1">
              <a:off x="3514786" y="3047159"/>
              <a:ext cx="255626" cy="32557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961353F-FA64-444E-B6D7-E0FF7D6267F5}"/>
                </a:ext>
              </a:extLst>
            </p:cNvPr>
            <p:cNvCxnSpPr>
              <a:cxnSpLocks/>
              <a:stCxn id="116" idx="5"/>
              <a:endCxn id="115" idx="1"/>
            </p:cNvCxnSpPr>
            <p:nvPr/>
          </p:nvCxnSpPr>
          <p:spPr>
            <a:xfrm>
              <a:off x="2930713" y="3396917"/>
              <a:ext cx="197590" cy="317402"/>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0908431-4C73-104E-B2B5-8CE2760BC340}"/>
                </a:ext>
              </a:extLst>
            </p:cNvPr>
            <p:cNvCxnSpPr>
              <a:stCxn id="113" idx="7"/>
              <a:endCxn id="105" idx="3"/>
            </p:cNvCxnSpPr>
            <p:nvPr/>
          </p:nvCxnSpPr>
          <p:spPr>
            <a:xfrm flipV="1">
              <a:off x="3514786" y="2356787"/>
              <a:ext cx="354752" cy="56429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8E69601-BAA7-E945-B58F-21193B9A71D2}"/>
                </a:ext>
              </a:extLst>
            </p:cNvPr>
            <p:cNvCxnSpPr>
              <a:cxnSpLocks/>
              <a:stCxn id="112" idx="7"/>
              <a:endCxn id="100" idx="2"/>
            </p:cNvCxnSpPr>
            <p:nvPr/>
          </p:nvCxnSpPr>
          <p:spPr>
            <a:xfrm flipV="1">
              <a:off x="2654016" y="2316606"/>
              <a:ext cx="397607" cy="3575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90A9337-3E58-3E4F-95BE-CD2B0F58535B}"/>
                </a:ext>
              </a:extLst>
            </p:cNvPr>
            <p:cNvCxnSpPr>
              <a:cxnSpLocks/>
              <a:stCxn id="114" idx="0"/>
              <a:endCxn id="106" idx="4"/>
            </p:cNvCxnSpPr>
            <p:nvPr/>
          </p:nvCxnSpPr>
          <p:spPr>
            <a:xfrm flipV="1">
              <a:off x="4549938" y="2451480"/>
              <a:ext cx="72009" cy="704088"/>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F4C900B-0220-384E-810B-058DE8EC2E86}"/>
                </a:ext>
              </a:extLst>
            </p:cNvPr>
            <p:cNvCxnSpPr>
              <a:cxnSpLocks/>
              <a:stCxn id="104" idx="2"/>
              <a:endCxn id="107" idx="6"/>
            </p:cNvCxnSpPr>
            <p:nvPr/>
          </p:nvCxnSpPr>
          <p:spPr>
            <a:xfrm flipH="1">
              <a:off x="4027587" y="2805810"/>
              <a:ext cx="882396" cy="891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95E89FB-BFDC-0A40-BF93-E9DBD074C36F}"/>
                </a:ext>
              </a:extLst>
            </p:cNvPr>
            <p:cNvCxnSpPr>
              <a:cxnSpLocks/>
              <a:stCxn id="107" idx="7"/>
              <a:endCxn id="106" idx="3"/>
            </p:cNvCxnSpPr>
            <p:nvPr/>
          </p:nvCxnSpPr>
          <p:spPr>
            <a:xfrm flipV="1">
              <a:off x="4000470" y="2425367"/>
              <a:ext cx="556011" cy="40655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596E71-6C52-044D-959B-D8AE891C4BF0}"/>
                </a:ext>
              </a:extLst>
            </p:cNvPr>
            <p:cNvCxnSpPr>
              <a:cxnSpLocks/>
              <a:stCxn id="107" idx="0"/>
              <a:endCxn id="105" idx="4"/>
            </p:cNvCxnSpPr>
            <p:nvPr/>
          </p:nvCxnSpPr>
          <p:spPr>
            <a:xfrm flipV="1">
              <a:off x="3935004" y="2382900"/>
              <a:ext cx="0" cy="42291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0F28E-9323-144E-8462-7D8BE3FC3F96}"/>
                </a:ext>
              </a:extLst>
            </p:cNvPr>
            <p:cNvCxnSpPr>
              <a:cxnSpLocks/>
              <a:stCxn id="102" idx="7"/>
              <a:endCxn id="118" idx="3"/>
            </p:cNvCxnSpPr>
            <p:nvPr/>
          </p:nvCxnSpPr>
          <p:spPr>
            <a:xfrm flipV="1">
              <a:off x="4485102" y="1124633"/>
              <a:ext cx="200538" cy="27546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98F547F-DE0D-D84A-B93E-B1ABB0E36C53}"/>
                </a:ext>
              </a:extLst>
            </p:cNvPr>
            <p:cNvCxnSpPr>
              <a:stCxn id="105" idx="6"/>
              <a:endCxn id="103" idx="2"/>
            </p:cNvCxnSpPr>
            <p:nvPr/>
          </p:nvCxnSpPr>
          <p:spPr>
            <a:xfrm flipV="1">
              <a:off x="4027587" y="2012568"/>
              <a:ext cx="1169289" cy="281178"/>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BC386976-D6EB-A443-89BE-11FE3587845F}"/>
              </a:ext>
            </a:extLst>
          </p:cNvPr>
          <p:cNvPicPr>
            <a:picLocks noChangeAspect="1"/>
          </p:cNvPicPr>
          <p:nvPr/>
        </p:nvPicPr>
        <p:blipFill rotWithShape="1">
          <a:blip r:embed="rId3"/>
          <a:srcRect l="1" r="76481"/>
          <a:stretch/>
        </p:blipFill>
        <p:spPr>
          <a:xfrm>
            <a:off x="234849" y="737517"/>
            <a:ext cx="1471647" cy="958201"/>
          </a:xfrm>
          <a:prstGeom prst="rect">
            <a:avLst/>
          </a:prstGeom>
        </p:spPr>
      </p:pic>
      <p:sp>
        <p:nvSpPr>
          <p:cNvPr id="269" name="TextBox 268">
            <a:extLst>
              <a:ext uri="{FF2B5EF4-FFF2-40B4-BE49-F238E27FC236}">
                <a16:creationId xmlns:a16="http://schemas.microsoft.com/office/drawing/2014/main" id="{ADF5247B-1EBD-7B42-A5DF-FB70E6A0FC10}"/>
              </a:ext>
            </a:extLst>
          </p:cNvPr>
          <p:cNvSpPr txBox="1"/>
          <p:nvPr/>
        </p:nvSpPr>
        <p:spPr>
          <a:xfrm>
            <a:off x="2350182" y="506684"/>
            <a:ext cx="2984477" cy="461665"/>
          </a:xfrm>
          <a:prstGeom prst="rect">
            <a:avLst/>
          </a:prstGeom>
          <a:noFill/>
        </p:spPr>
        <p:txBody>
          <a:bodyPr wrap="square" rtlCol="0">
            <a:spAutoFit/>
          </a:bodyPr>
          <a:lstStyle/>
          <a:p>
            <a:r>
              <a:rPr lang="en-GB" sz="1200" dirty="0"/>
              <a:t>Drug combinations from electronic health records</a:t>
            </a:r>
          </a:p>
        </p:txBody>
      </p:sp>
      <p:grpSp>
        <p:nvGrpSpPr>
          <p:cNvPr id="589" name="Group 588">
            <a:extLst>
              <a:ext uri="{FF2B5EF4-FFF2-40B4-BE49-F238E27FC236}">
                <a16:creationId xmlns:a16="http://schemas.microsoft.com/office/drawing/2014/main" id="{12441636-8584-E948-B6D7-535B8FE2C2D7}"/>
              </a:ext>
            </a:extLst>
          </p:cNvPr>
          <p:cNvGrpSpPr/>
          <p:nvPr/>
        </p:nvGrpSpPr>
        <p:grpSpPr>
          <a:xfrm>
            <a:off x="5945021" y="506683"/>
            <a:ext cx="3162255" cy="3362789"/>
            <a:chOff x="5945021" y="506683"/>
            <a:chExt cx="3162255" cy="3362789"/>
          </a:xfrm>
        </p:grpSpPr>
        <p:sp>
          <p:nvSpPr>
            <p:cNvPr id="4" name="Oval 3">
              <a:extLst>
                <a:ext uri="{FF2B5EF4-FFF2-40B4-BE49-F238E27FC236}">
                  <a16:creationId xmlns:a16="http://schemas.microsoft.com/office/drawing/2014/main" id="{23C14070-2570-6A49-AC42-10C2E55DAC2E}"/>
                </a:ext>
              </a:extLst>
            </p:cNvPr>
            <p:cNvSpPr/>
            <p:nvPr/>
          </p:nvSpPr>
          <p:spPr>
            <a:xfrm>
              <a:off x="5984471" y="2015526"/>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5" name="Oval 4">
              <a:extLst>
                <a:ext uri="{FF2B5EF4-FFF2-40B4-BE49-F238E27FC236}">
                  <a16:creationId xmlns:a16="http://schemas.microsoft.com/office/drawing/2014/main" id="{A49C4ED8-F198-A843-AFFE-6C3159BEB5AC}"/>
                </a:ext>
              </a:extLst>
            </p:cNvPr>
            <p:cNvSpPr/>
            <p:nvPr/>
          </p:nvSpPr>
          <p:spPr>
            <a:xfrm>
              <a:off x="6553843" y="2230410"/>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6" name="Oval 5">
              <a:extLst>
                <a:ext uri="{FF2B5EF4-FFF2-40B4-BE49-F238E27FC236}">
                  <a16:creationId xmlns:a16="http://schemas.microsoft.com/office/drawing/2014/main" id="{E901DD9C-0056-E942-8552-C7C81738C8FE}"/>
                </a:ext>
              </a:extLst>
            </p:cNvPr>
            <p:cNvSpPr/>
            <p:nvPr/>
          </p:nvSpPr>
          <p:spPr>
            <a:xfrm>
              <a:off x="6448529" y="161776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7" name="Oval 6">
              <a:extLst>
                <a:ext uri="{FF2B5EF4-FFF2-40B4-BE49-F238E27FC236}">
                  <a16:creationId xmlns:a16="http://schemas.microsoft.com/office/drawing/2014/main" id="{B89596E9-D83C-B540-923B-C710EF7C0B53}"/>
                </a:ext>
              </a:extLst>
            </p:cNvPr>
            <p:cNvSpPr/>
            <p:nvPr/>
          </p:nvSpPr>
          <p:spPr>
            <a:xfrm>
              <a:off x="7846418" y="142411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8" name="Oval 7">
              <a:extLst>
                <a:ext uri="{FF2B5EF4-FFF2-40B4-BE49-F238E27FC236}">
                  <a16:creationId xmlns:a16="http://schemas.microsoft.com/office/drawing/2014/main" id="{08BE3EC0-B82A-E54D-B8DA-0CC0F2765732}"/>
                </a:ext>
              </a:extLst>
            </p:cNvPr>
            <p:cNvSpPr/>
            <p:nvPr/>
          </p:nvSpPr>
          <p:spPr>
            <a:xfrm>
              <a:off x="8699096" y="1965234"/>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9" name="Oval 8">
              <a:extLst>
                <a:ext uri="{FF2B5EF4-FFF2-40B4-BE49-F238E27FC236}">
                  <a16:creationId xmlns:a16="http://schemas.microsoft.com/office/drawing/2014/main" id="{DCD58E16-6D01-7F44-8D56-897CF24CD817}"/>
                </a:ext>
              </a:extLst>
            </p:cNvPr>
            <p:cNvSpPr/>
            <p:nvPr/>
          </p:nvSpPr>
          <p:spPr>
            <a:xfrm>
              <a:off x="8412203" y="2758476"/>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0" name="Oval 9">
              <a:extLst>
                <a:ext uri="{FF2B5EF4-FFF2-40B4-BE49-F238E27FC236}">
                  <a16:creationId xmlns:a16="http://schemas.microsoft.com/office/drawing/2014/main" id="{62536437-0E89-3142-9286-8E5BCABFC553}"/>
                </a:ext>
              </a:extLst>
            </p:cNvPr>
            <p:cNvSpPr/>
            <p:nvPr/>
          </p:nvSpPr>
          <p:spPr>
            <a:xfrm>
              <a:off x="7344641" y="224641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1" name="Oval 10">
              <a:extLst>
                <a:ext uri="{FF2B5EF4-FFF2-40B4-BE49-F238E27FC236}">
                  <a16:creationId xmlns:a16="http://schemas.microsoft.com/office/drawing/2014/main" id="{7EE5C7D1-E60C-CF47-8AE2-35185718B827}"/>
                </a:ext>
              </a:extLst>
            </p:cNvPr>
            <p:cNvSpPr/>
            <p:nvPr/>
          </p:nvSpPr>
          <p:spPr>
            <a:xfrm>
              <a:off x="8031584" y="231499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2" name="Oval 11">
              <a:extLst>
                <a:ext uri="{FF2B5EF4-FFF2-40B4-BE49-F238E27FC236}">
                  <a16:creationId xmlns:a16="http://schemas.microsoft.com/office/drawing/2014/main" id="{AFA1B43F-63B2-5E49-9586-EFC082F9CBA3}"/>
                </a:ext>
              </a:extLst>
            </p:cNvPr>
            <p:cNvSpPr/>
            <p:nvPr/>
          </p:nvSpPr>
          <p:spPr>
            <a:xfrm>
              <a:off x="7344641" y="2847630"/>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3" name="Oval 12">
              <a:extLst>
                <a:ext uri="{FF2B5EF4-FFF2-40B4-BE49-F238E27FC236}">
                  <a16:creationId xmlns:a16="http://schemas.microsoft.com/office/drawing/2014/main" id="{2ECDF4AE-8430-D44C-B7A8-D9AAFA39A23C}"/>
                </a:ext>
              </a:extLst>
            </p:cNvPr>
            <p:cNvSpPr/>
            <p:nvPr/>
          </p:nvSpPr>
          <p:spPr>
            <a:xfrm>
              <a:off x="7365215" y="110341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4" name="Oval 13">
              <a:extLst>
                <a:ext uri="{FF2B5EF4-FFF2-40B4-BE49-F238E27FC236}">
                  <a16:creationId xmlns:a16="http://schemas.microsoft.com/office/drawing/2014/main" id="{1DADF798-D885-DC4E-85AB-06E7ED08DC9E}"/>
                </a:ext>
              </a:extLst>
            </p:cNvPr>
            <p:cNvSpPr/>
            <p:nvPr/>
          </p:nvSpPr>
          <p:spPr>
            <a:xfrm>
              <a:off x="7052033" y="1748064"/>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5" name="Oval 14">
              <a:extLst>
                <a:ext uri="{FF2B5EF4-FFF2-40B4-BE49-F238E27FC236}">
                  <a16:creationId xmlns:a16="http://schemas.microsoft.com/office/drawing/2014/main" id="{AE8B3399-F9A5-DF49-B5F8-381F07D2C72D}"/>
                </a:ext>
              </a:extLst>
            </p:cNvPr>
            <p:cNvSpPr/>
            <p:nvPr/>
          </p:nvSpPr>
          <p:spPr>
            <a:xfrm>
              <a:off x="7516485" y="182139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6" name="Oval 15">
              <a:extLst>
                <a:ext uri="{FF2B5EF4-FFF2-40B4-BE49-F238E27FC236}">
                  <a16:creationId xmlns:a16="http://schemas.microsoft.com/office/drawing/2014/main" id="{BE1E64ED-5340-044C-B915-ED91B611119B}"/>
                </a:ext>
              </a:extLst>
            </p:cNvPr>
            <p:cNvSpPr/>
            <p:nvPr/>
          </p:nvSpPr>
          <p:spPr>
            <a:xfrm>
              <a:off x="7180049" y="3375696"/>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7" name="Oval 16">
              <a:extLst>
                <a:ext uri="{FF2B5EF4-FFF2-40B4-BE49-F238E27FC236}">
                  <a16:creationId xmlns:a16="http://schemas.microsoft.com/office/drawing/2014/main" id="{DE3DA6D2-C311-8440-BE3D-9F7B7D2A90A0}"/>
                </a:ext>
              </a:extLst>
            </p:cNvPr>
            <p:cNvSpPr/>
            <p:nvPr/>
          </p:nvSpPr>
          <p:spPr>
            <a:xfrm>
              <a:off x="5998187" y="2651034"/>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8" name="Oval 17">
              <a:extLst>
                <a:ext uri="{FF2B5EF4-FFF2-40B4-BE49-F238E27FC236}">
                  <a16:creationId xmlns:a16="http://schemas.microsoft.com/office/drawing/2014/main" id="{230A4751-C9E3-4F4C-9E3E-3FFA873472DC}"/>
                </a:ext>
              </a:extLst>
            </p:cNvPr>
            <p:cNvSpPr/>
            <p:nvPr/>
          </p:nvSpPr>
          <p:spPr>
            <a:xfrm>
              <a:off x="6806860" y="289792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9" name="Oval 18">
              <a:extLst>
                <a:ext uri="{FF2B5EF4-FFF2-40B4-BE49-F238E27FC236}">
                  <a16:creationId xmlns:a16="http://schemas.microsoft.com/office/drawing/2014/main" id="{99794FB4-004A-5045-93D1-34D4B6FB1DDA}"/>
                </a:ext>
              </a:extLst>
            </p:cNvPr>
            <p:cNvSpPr/>
            <p:nvPr/>
          </p:nvSpPr>
          <p:spPr>
            <a:xfrm>
              <a:off x="7959575" y="3197388"/>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0" name="Oval 19">
              <a:extLst>
                <a:ext uri="{FF2B5EF4-FFF2-40B4-BE49-F238E27FC236}">
                  <a16:creationId xmlns:a16="http://schemas.microsoft.com/office/drawing/2014/main" id="{0DB3D640-BC7C-3D4D-B032-F6D25820C8AF}"/>
                </a:ext>
              </a:extLst>
            </p:cNvPr>
            <p:cNvSpPr/>
            <p:nvPr/>
          </p:nvSpPr>
          <p:spPr>
            <a:xfrm>
              <a:off x="6603406" y="3691164"/>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1" name="Oval 20">
              <a:extLst>
                <a:ext uri="{FF2B5EF4-FFF2-40B4-BE49-F238E27FC236}">
                  <a16:creationId xmlns:a16="http://schemas.microsoft.com/office/drawing/2014/main" id="{5EF82C64-BE83-2842-8364-C3381279BA31}"/>
                </a:ext>
              </a:extLst>
            </p:cNvPr>
            <p:cNvSpPr/>
            <p:nvPr/>
          </p:nvSpPr>
          <p:spPr>
            <a:xfrm>
              <a:off x="6222787" y="3247680"/>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2" name="Oval 21">
              <a:extLst>
                <a:ext uri="{FF2B5EF4-FFF2-40B4-BE49-F238E27FC236}">
                  <a16:creationId xmlns:a16="http://schemas.microsoft.com/office/drawing/2014/main" id="{A9FE9BA7-E475-F448-9817-79FFA38FCFC6}"/>
                </a:ext>
              </a:extLst>
            </p:cNvPr>
            <p:cNvSpPr/>
            <p:nvPr/>
          </p:nvSpPr>
          <p:spPr>
            <a:xfrm>
              <a:off x="8585939" y="1560612"/>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3" name="Oval 22">
              <a:extLst>
                <a:ext uri="{FF2B5EF4-FFF2-40B4-BE49-F238E27FC236}">
                  <a16:creationId xmlns:a16="http://schemas.microsoft.com/office/drawing/2014/main" id="{EE1B9C53-C121-734B-A5C8-5DB96641C56A}"/>
                </a:ext>
              </a:extLst>
            </p:cNvPr>
            <p:cNvSpPr/>
            <p:nvPr/>
          </p:nvSpPr>
          <p:spPr>
            <a:xfrm>
              <a:off x="8160743" y="1014258"/>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4" name="Oval 23">
              <a:extLst>
                <a:ext uri="{FF2B5EF4-FFF2-40B4-BE49-F238E27FC236}">
                  <a16:creationId xmlns:a16="http://schemas.microsoft.com/office/drawing/2014/main" id="{318F0F16-CB7B-E442-A19F-C145BD46AB94}"/>
                </a:ext>
              </a:extLst>
            </p:cNvPr>
            <p:cNvSpPr/>
            <p:nvPr/>
          </p:nvSpPr>
          <p:spPr>
            <a:xfrm>
              <a:off x="6153635" y="1047405"/>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5" name="Oval 24">
              <a:extLst>
                <a:ext uri="{FF2B5EF4-FFF2-40B4-BE49-F238E27FC236}">
                  <a16:creationId xmlns:a16="http://schemas.microsoft.com/office/drawing/2014/main" id="{36ABC1B9-3C36-6B45-A81A-6D012995960A}"/>
                </a:ext>
              </a:extLst>
            </p:cNvPr>
            <p:cNvSpPr/>
            <p:nvPr/>
          </p:nvSpPr>
          <p:spPr>
            <a:xfrm>
              <a:off x="6757139" y="1177707"/>
              <a:ext cx="185166" cy="178308"/>
            </a:xfrm>
            <a:prstGeom prst="ellipse">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cxnSp>
          <p:nvCxnSpPr>
            <p:cNvPr id="31" name="Straight Connector 30">
              <a:extLst>
                <a:ext uri="{FF2B5EF4-FFF2-40B4-BE49-F238E27FC236}">
                  <a16:creationId xmlns:a16="http://schemas.microsoft.com/office/drawing/2014/main" id="{DF5D649A-810F-CA44-AD26-B51976D328D0}"/>
                </a:ext>
              </a:extLst>
            </p:cNvPr>
            <p:cNvCxnSpPr>
              <a:stCxn id="14" idx="0"/>
              <a:endCxn id="13" idx="3"/>
            </p:cNvCxnSpPr>
            <p:nvPr/>
          </p:nvCxnSpPr>
          <p:spPr>
            <a:xfrm flipV="1">
              <a:off x="7144616" y="1255608"/>
              <a:ext cx="247716" cy="4924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9C5202-793B-BE4C-8517-C74101DE79A4}"/>
                </a:ext>
              </a:extLst>
            </p:cNvPr>
            <p:cNvCxnSpPr>
              <a:cxnSpLocks/>
              <a:stCxn id="10" idx="0"/>
              <a:endCxn id="15" idx="3"/>
            </p:cNvCxnSpPr>
            <p:nvPr/>
          </p:nvCxnSpPr>
          <p:spPr>
            <a:xfrm flipV="1">
              <a:off x="7437224" y="1973588"/>
              <a:ext cx="106378" cy="2728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9C8EEB-C02D-3E4E-84C3-2232114061EF}"/>
                </a:ext>
              </a:extLst>
            </p:cNvPr>
            <p:cNvCxnSpPr>
              <a:cxnSpLocks/>
              <a:stCxn id="10" idx="7"/>
              <a:endCxn id="22" idx="3"/>
            </p:cNvCxnSpPr>
            <p:nvPr/>
          </p:nvCxnSpPr>
          <p:spPr>
            <a:xfrm flipV="1">
              <a:off x="7502690" y="1712808"/>
              <a:ext cx="1110365" cy="5597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1F98FB-067E-CC4C-A2A4-A899EF97698E}"/>
                </a:ext>
              </a:extLst>
            </p:cNvPr>
            <p:cNvCxnSpPr>
              <a:cxnSpLocks/>
              <a:stCxn id="4" idx="6"/>
              <a:endCxn id="15" idx="2"/>
            </p:cNvCxnSpPr>
            <p:nvPr/>
          </p:nvCxnSpPr>
          <p:spPr>
            <a:xfrm flipV="1">
              <a:off x="6169637" y="1910547"/>
              <a:ext cx="1346848" cy="194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0C7A4-FF29-E44E-9903-D925C56E517C}"/>
                </a:ext>
              </a:extLst>
            </p:cNvPr>
            <p:cNvCxnSpPr>
              <a:cxnSpLocks/>
              <a:stCxn id="20" idx="6"/>
              <a:endCxn id="16" idx="3"/>
            </p:cNvCxnSpPr>
            <p:nvPr/>
          </p:nvCxnSpPr>
          <p:spPr>
            <a:xfrm flipV="1">
              <a:off x="6788572" y="3527892"/>
              <a:ext cx="418594" cy="2524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99C119B-C641-5149-91DB-1CE7BCB548F8}"/>
                </a:ext>
              </a:extLst>
            </p:cNvPr>
            <p:cNvCxnSpPr>
              <a:stCxn id="18" idx="7"/>
              <a:endCxn id="10" idx="3"/>
            </p:cNvCxnSpPr>
            <p:nvPr/>
          </p:nvCxnSpPr>
          <p:spPr>
            <a:xfrm flipV="1">
              <a:off x="6964909" y="2398608"/>
              <a:ext cx="406849" cy="5254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9F2E1B-94D5-3442-B5A4-58E925A298ED}"/>
                </a:ext>
              </a:extLst>
            </p:cNvPr>
            <p:cNvCxnSpPr>
              <a:cxnSpLocks/>
              <a:stCxn id="19" idx="0"/>
              <a:endCxn id="11" idx="4"/>
            </p:cNvCxnSpPr>
            <p:nvPr/>
          </p:nvCxnSpPr>
          <p:spPr>
            <a:xfrm flipV="1">
              <a:off x="8052158" y="2493301"/>
              <a:ext cx="72009" cy="7040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620891C-6DD1-B241-891D-7FB510CB9D3F}"/>
                </a:ext>
              </a:extLst>
            </p:cNvPr>
            <p:cNvCxnSpPr>
              <a:cxnSpLocks/>
              <a:stCxn id="5" idx="6"/>
              <a:endCxn id="10" idx="2"/>
            </p:cNvCxnSpPr>
            <p:nvPr/>
          </p:nvCxnSpPr>
          <p:spPr>
            <a:xfrm>
              <a:off x="6739009" y="2319565"/>
              <a:ext cx="605632" cy="160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2423E5-7986-4249-9E48-BEFB02168C96}"/>
                </a:ext>
              </a:extLst>
            </p:cNvPr>
            <p:cNvCxnSpPr>
              <a:cxnSpLocks/>
              <a:stCxn id="6" idx="6"/>
              <a:endCxn id="14" idx="2"/>
            </p:cNvCxnSpPr>
            <p:nvPr/>
          </p:nvCxnSpPr>
          <p:spPr>
            <a:xfrm>
              <a:off x="6633694" y="1706916"/>
              <a:ext cx="418338" cy="130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7F11051-A1CE-E346-9606-006093CEF707}"/>
                </a:ext>
              </a:extLst>
            </p:cNvPr>
            <p:cNvCxnSpPr>
              <a:cxnSpLocks/>
              <a:stCxn id="21" idx="5"/>
              <a:endCxn id="20" idx="1"/>
            </p:cNvCxnSpPr>
            <p:nvPr/>
          </p:nvCxnSpPr>
          <p:spPr>
            <a:xfrm>
              <a:off x="6380836" y="3399875"/>
              <a:ext cx="249687" cy="3174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9840B1-2D9A-594E-9AC3-33DEAB6F62E5}"/>
                </a:ext>
              </a:extLst>
            </p:cNvPr>
            <p:cNvCxnSpPr>
              <a:cxnSpLocks/>
              <a:stCxn id="12" idx="0"/>
              <a:endCxn id="10" idx="4"/>
            </p:cNvCxnSpPr>
            <p:nvPr/>
          </p:nvCxnSpPr>
          <p:spPr>
            <a:xfrm flipV="1">
              <a:off x="7437223" y="2424720"/>
              <a:ext cx="0" cy="42291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50434AC-B510-B340-A6F7-681ED226B1BC}"/>
                </a:ext>
              </a:extLst>
            </p:cNvPr>
            <p:cNvCxnSpPr>
              <a:cxnSpLocks/>
              <a:stCxn id="10" idx="6"/>
              <a:endCxn id="8" idx="2"/>
            </p:cNvCxnSpPr>
            <p:nvPr/>
          </p:nvCxnSpPr>
          <p:spPr>
            <a:xfrm flipV="1">
              <a:off x="7529807" y="2054388"/>
              <a:ext cx="1169289" cy="28117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0FB52D3-7DFE-1B42-9293-72C7F2462FFD}"/>
                </a:ext>
              </a:extLst>
            </p:cNvPr>
            <p:cNvCxnSpPr>
              <a:stCxn id="17" idx="7"/>
              <a:endCxn id="5" idx="3"/>
            </p:cNvCxnSpPr>
            <p:nvPr/>
          </p:nvCxnSpPr>
          <p:spPr>
            <a:xfrm flipV="1">
              <a:off x="6156236" y="2382605"/>
              <a:ext cx="424724" cy="29454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E8A2074-3924-4641-BBD7-BEA94F3882E6}"/>
                </a:ext>
              </a:extLst>
            </p:cNvPr>
            <p:cNvCxnSpPr>
              <a:cxnSpLocks/>
              <a:stCxn id="21" idx="7"/>
              <a:endCxn id="18" idx="2"/>
            </p:cNvCxnSpPr>
            <p:nvPr/>
          </p:nvCxnSpPr>
          <p:spPr>
            <a:xfrm flipV="1">
              <a:off x="6380836" y="2987076"/>
              <a:ext cx="426024" cy="28671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7E7C417-227E-F043-9807-3AE725FF5410}"/>
                </a:ext>
              </a:extLst>
            </p:cNvPr>
            <p:cNvCxnSpPr>
              <a:cxnSpLocks/>
              <a:stCxn id="20" idx="0"/>
              <a:endCxn id="18" idx="4"/>
            </p:cNvCxnSpPr>
            <p:nvPr/>
          </p:nvCxnSpPr>
          <p:spPr>
            <a:xfrm flipV="1">
              <a:off x="6695989" y="3076230"/>
              <a:ext cx="203454" cy="61493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25B5D42-9A3C-5149-9891-9C8DAC5F34FA}"/>
                </a:ext>
              </a:extLst>
            </p:cNvPr>
            <p:cNvCxnSpPr>
              <a:cxnSpLocks/>
              <a:stCxn id="16" idx="1"/>
              <a:endCxn id="18" idx="5"/>
            </p:cNvCxnSpPr>
            <p:nvPr/>
          </p:nvCxnSpPr>
          <p:spPr>
            <a:xfrm flipH="1" flipV="1">
              <a:off x="6964909" y="3050117"/>
              <a:ext cx="242257" cy="35169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AE4FD5F-09F8-5F49-B371-A383DDD564C4}"/>
                </a:ext>
              </a:extLst>
            </p:cNvPr>
            <p:cNvCxnSpPr>
              <a:stCxn id="12" idx="6"/>
              <a:endCxn id="9" idx="2"/>
            </p:cNvCxnSpPr>
            <p:nvPr/>
          </p:nvCxnSpPr>
          <p:spPr>
            <a:xfrm flipV="1">
              <a:off x="7529808" y="2847630"/>
              <a:ext cx="882396" cy="891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5289091-50D0-9247-B33F-C19925FF389C}"/>
                </a:ext>
              </a:extLst>
            </p:cNvPr>
            <p:cNvCxnSpPr>
              <a:cxnSpLocks/>
              <a:stCxn id="24" idx="6"/>
              <a:endCxn id="25" idx="2"/>
            </p:cNvCxnSpPr>
            <p:nvPr/>
          </p:nvCxnSpPr>
          <p:spPr>
            <a:xfrm>
              <a:off x="6338801" y="1136559"/>
              <a:ext cx="418338" cy="13030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6E6CE74-BC0C-944F-8B99-A2F7AB826678}"/>
                </a:ext>
              </a:extLst>
            </p:cNvPr>
            <p:cNvCxnSpPr>
              <a:cxnSpLocks/>
              <a:stCxn id="23" idx="3"/>
              <a:endCxn id="7" idx="7"/>
            </p:cNvCxnSpPr>
            <p:nvPr/>
          </p:nvCxnSpPr>
          <p:spPr>
            <a:xfrm flipH="1">
              <a:off x="8004468" y="1166453"/>
              <a:ext cx="183393" cy="28377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0A8C3F2-D651-C042-BC10-8E5A6F65A869}"/>
                </a:ext>
              </a:extLst>
            </p:cNvPr>
            <p:cNvCxnSpPr>
              <a:cxnSpLocks/>
              <a:stCxn id="7" idx="6"/>
              <a:endCxn id="22" idx="2"/>
            </p:cNvCxnSpPr>
            <p:nvPr/>
          </p:nvCxnSpPr>
          <p:spPr>
            <a:xfrm>
              <a:off x="8031584" y="1513266"/>
              <a:ext cx="554355" cy="1365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4476D0EF-A296-F943-8BEF-48A47E3BFFB9}"/>
                </a:ext>
              </a:extLst>
            </p:cNvPr>
            <p:cNvSpPr txBox="1"/>
            <p:nvPr/>
          </p:nvSpPr>
          <p:spPr>
            <a:xfrm>
              <a:off x="5945021" y="506683"/>
              <a:ext cx="3162255" cy="461665"/>
            </a:xfrm>
            <a:prstGeom prst="rect">
              <a:avLst/>
            </a:prstGeom>
            <a:noFill/>
          </p:spPr>
          <p:txBody>
            <a:bodyPr wrap="square" rtlCol="0">
              <a:spAutoFit/>
            </a:bodyPr>
            <a:lstStyle/>
            <a:p>
              <a:r>
                <a:rPr lang="en-GB" sz="1200" dirty="0"/>
                <a:t>Drug interaction from publicly available databases</a:t>
              </a:r>
            </a:p>
          </p:txBody>
        </p:sp>
      </p:grpSp>
      <p:pic>
        <p:nvPicPr>
          <p:cNvPr id="329" name="Picture 328">
            <a:extLst>
              <a:ext uri="{FF2B5EF4-FFF2-40B4-BE49-F238E27FC236}">
                <a16:creationId xmlns:a16="http://schemas.microsoft.com/office/drawing/2014/main" id="{427B7E01-D100-524C-9F44-EDAD0EE45B49}"/>
              </a:ext>
            </a:extLst>
          </p:cNvPr>
          <p:cNvPicPr>
            <a:picLocks noChangeAspect="1"/>
          </p:cNvPicPr>
          <p:nvPr/>
        </p:nvPicPr>
        <p:blipFill rotWithShape="1">
          <a:blip r:embed="rId3"/>
          <a:srcRect l="23136" r="51648"/>
          <a:stretch/>
        </p:blipFill>
        <p:spPr>
          <a:xfrm>
            <a:off x="128662" y="1673640"/>
            <a:ext cx="1577834" cy="958201"/>
          </a:xfrm>
          <a:prstGeom prst="rect">
            <a:avLst/>
          </a:prstGeom>
        </p:spPr>
      </p:pic>
      <p:pic>
        <p:nvPicPr>
          <p:cNvPr id="330" name="Picture 329">
            <a:extLst>
              <a:ext uri="{FF2B5EF4-FFF2-40B4-BE49-F238E27FC236}">
                <a16:creationId xmlns:a16="http://schemas.microsoft.com/office/drawing/2014/main" id="{76F491AD-68B4-ED4B-96C5-8FD4FCD848F6}"/>
              </a:ext>
            </a:extLst>
          </p:cNvPr>
          <p:cNvPicPr>
            <a:picLocks noChangeAspect="1"/>
          </p:cNvPicPr>
          <p:nvPr/>
        </p:nvPicPr>
        <p:blipFill rotWithShape="1">
          <a:blip r:embed="rId3"/>
          <a:srcRect l="48607" r="26715"/>
          <a:stretch/>
        </p:blipFill>
        <p:spPr>
          <a:xfrm>
            <a:off x="155873" y="2648076"/>
            <a:ext cx="1544144" cy="958201"/>
          </a:xfrm>
          <a:prstGeom prst="rect">
            <a:avLst/>
          </a:prstGeom>
        </p:spPr>
      </p:pic>
      <p:pic>
        <p:nvPicPr>
          <p:cNvPr id="331" name="Picture 330">
            <a:extLst>
              <a:ext uri="{FF2B5EF4-FFF2-40B4-BE49-F238E27FC236}">
                <a16:creationId xmlns:a16="http://schemas.microsoft.com/office/drawing/2014/main" id="{FFBCD3AB-8A0A-9A46-81BD-F1CBD3451124}"/>
              </a:ext>
            </a:extLst>
          </p:cNvPr>
          <p:cNvPicPr>
            <a:picLocks noChangeAspect="1"/>
          </p:cNvPicPr>
          <p:nvPr/>
        </p:nvPicPr>
        <p:blipFill rotWithShape="1">
          <a:blip r:embed="rId3"/>
          <a:srcRect l="72365" r="13700"/>
          <a:stretch/>
        </p:blipFill>
        <p:spPr>
          <a:xfrm>
            <a:off x="135690" y="3606277"/>
            <a:ext cx="871969" cy="958201"/>
          </a:xfrm>
          <a:prstGeom prst="rect">
            <a:avLst/>
          </a:prstGeom>
        </p:spPr>
      </p:pic>
      <p:grpSp>
        <p:nvGrpSpPr>
          <p:cNvPr id="590" name="Group 589">
            <a:extLst>
              <a:ext uri="{FF2B5EF4-FFF2-40B4-BE49-F238E27FC236}">
                <a16:creationId xmlns:a16="http://schemas.microsoft.com/office/drawing/2014/main" id="{BAD573FE-E24B-F447-A89F-2EDB317327DE}"/>
              </a:ext>
            </a:extLst>
          </p:cNvPr>
          <p:cNvGrpSpPr/>
          <p:nvPr/>
        </p:nvGrpSpPr>
        <p:grpSpPr>
          <a:xfrm>
            <a:off x="3937712" y="3904409"/>
            <a:ext cx="2905979" cy="2894076"/>
            <a:chOff x="3937712" y="3904409"/>
            <a:chExt cx="2905979" cy="2894076"/>
          </a:xfrm>
        </p:grpSpPr>
        <p:sp>
          <p:nvSpPr>
            <p:cNvPr id="380" name="Oval 379">
              <a:extLst>
                <a:ext uri="{FF2B5EF4-FFF2-40B4-BE49-F238E27FC236}">
                  <a16:creationId xmlns:a16="http://schemas.microsoft.com/office/drawing/2014/main" id="{9B149BB9-B243-1643-8967-4F93C974FCCB}"/>
                </a:ext>
              </a:extLst>
            </p:cNvPr>
            <p:cNvSpPr/>
            <p:nvPr/>
          </p:nvSpPr>
          <p:spPr>
            <a:xfrm>
              <a:off x="3937712" y="4937593"/>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1" name="Oval 380">
              <a:extLst>
                <a:ext uri="{FF2B5EF4-FFF2-40B4-BE49-F238E27FC236}">
                  <a16:creationId xmlns:a16="http://schemas.microsoft.com/office/drawing/2014/main" id="{55711F5B-B288-B44E-8CA0-A98D5AACB3E2}"/>
                </a:ext>
              </a:extLst>
            </p:cNvPr>
            <p:cNvSpPr/>
            <p:nvPr/>
          </p:nvSpPr>
          <p:spPr>
            <a:xfrm>
              <a:off x="4513272" y="5159423"/>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2" name="Oval 381">
              <a:extLst>
                <a:ext uri="{FF2B5EF4-FFF2-40B4-BE49-F238E27FC236}">
                  <a16:creationId xmlns:a16="http://schemas.microsoft.com/office/drawing/2014/main" id="{53239466-593A-EC4A-A035-D7C466BE7C98}"/>
                </a:ext>
              </a:extLst>
            </p:cNvPr>
            <p:cNvSpPr/>
            <p:nvPr/>
          </p:nvSpPr>
          <p:spPr>
            <a:xfrm>
              <a:off x="4407958" y="4546775"/>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3" name="Oval 382">
              <a:extLst>
                <a:ext uri="{FF2B5EF4-FFF2-40B4-BE49-F238E27FC236}">
                  <a16:creationId xmlns:a16="http://schemas.microsoft.com/office/drawing/2014/main" id="{8BCBADA4-5CC7-334B-A33E-81A31263D664}"/>
                </a:ext>
              </a:extLst>
            </p:cNvPr>
            <p:cNvSpPr/>
            <p:nvPr/>
          </p:nvSpPr>
          <p:spPr>
            <a:xfrm>
              <a:off x="5788702" y="4305955"/>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4" name="Oval 383">
              <a:extLst>
                <a:ext uri="{FF2B5EF4-FFF2-40B4-BE49-F238E27FC236}">
                  <a16:creationId xmlns:a16="http://schemas.microsoft.com/office/drawing/2014/main" id="{48D7FB88-B0B7-974E-8B50-EFA74337496B}"/>
                </a:ext>
              </a:extLst>
            </p:cNvPr>
            <p:cNvSpPr/>
            <p:nvPr/>
          </p:nvSpPr>
          <p:spPr>
            <a:xfrm>
              <a:off x="6658525" y="4855385"/>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5" name="Oval 384">
              <a:extLst>
                <a:ext uri="{FF2B5EF4-FFF2-40B4-BE49-F238E27FC236}">
                  <a16:creationId xmlns:a16="http://schemas.microsoft.com/office/drawing/2014/main" id="{BAC1FD79-FA01-6D46-B57E-6C04A517331E}"/>
                </a:ext>
              </a:extLst>
            </p:cNvPr>
            <p:cNvSpPr/>
            <p:nvPr/>
          </p:nvSpPr>
          <p:spPr>
            <a:xfrm>
              <a:off x="6371632" y="5648627"/>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6" name="Oval 385">
              <a:extLst>
                <a:ext uri="{FF2B5EF4-FFF2-40B4-BE49-F238E27FC236}">
                  <a16:creationId xmlns:a16="http://schemas.microsoft.com/office/drawing/2014/main" id="{538B23BF-FBE1-0C47-B5BC-A8E0457D901B}"/>
                </a:ext>
              </a:extLst>
            </p:cNvPr>
            <p:cNvSpPr/>
            <p:nvPr/>
          </p:nvSpPr>
          <p:spPr>
            <a:xfrm>
              <a:off x="5304070" y="5136563"/>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7" name="Oval 386">
              <a:extLst>
                <a:ext uri="{FF2B5EF4-FFF2-40B4-BE49-F238E27FC236}">
                  <a16:creationId xmlns:a16="http://schemas.microsoft.com/office/drawing/2014/main" id="{92786038-06BC-CB4C-9EE3-4EF68425AE64}"/>
                </a:ext>
              </a:extLst>
            </p:cNvPr>
            <p:cNvSpPr/>
            <p:nvPr/>
          </p:nvSpPr>
          <p:spPr>
            <a:xfrm>
              <a:off x="5991013" y="5205143"/>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8" name="Oval 387">
              <a:extLst>
                <a:ext uri="{FF2B5EF4-FFF2-40B4-BE49-F238E27FC236}">
                  <a16:creationId xmlns:a16="http://schemas.microsoft.com/office/drawing/2014/main" id="{7518AD45-15E3-7648-A21F-DE28005492F3}"/>
                </a:ext>
              </a:extLst>
            </p:cNvPr>
            <p:cNvSpPr/>
            <p:nvPr/>
          </p:nvSpPr>
          <p:spPr>
            <a:xfrm>
              <a:off x="5304070" y="5737781"/>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89" name="Oval 388">
              <a:extLst>
                <a:ext uri="{FF2B5EF4-FFF2-40B4-BE49-F238E27FC236}">
                  <a16:creationId xmlns:a16="http://schemas.microsoft.com/office/drawing/2014/main" id="{A115B0C6-0DA7-C743-9442-0502DE8F7605}"/>
                </a:ext>
              </a:extLst>
            </p:cNvPr>
            <p:cNvSpPr/>
            <p:nvPr/>
          </p:nvSpPr>
          <p:spPr>
            <a:xfrm>
              <a:off x="5324644" y="3993563"/>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0" name="Oval 389">
              <a:extLst>
                <a:ext uri="{FF2B5EF4-FFF2-40B4-BE49-F238E27FC236}">
                  <a16:creationId xmlns:a16="http://schemas.microsoft.com/office/drawing/2014/main" id="{006CCF34-83C5-1C4F-A961-B56CF1A8E68F}"/>
                </a:ext>
              </a:extLst>
            </p:cNvPr>
            <p:cNvSpPr/>
            <p:nvPr/>
          </p:nvSpPr>
          <p:spPr>
            <a:xfrm>
              <a:off x="5011462" y="4638215"/>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1" name="Oval 390">
              <a:extLst>
                <a:ext uri="{FF2B5EF4-FFF2-40B4-BE49-F238E27FC236}">
                  <a16:creationId xmlns:a16="http://schemas.microsoft.com/office/drawing/2014/main" id="{48FAE834-80FB-DA4F-AE31-B386E70B17B0}"/>
                </a:ext>
              </a:extLst>
            </p:cNvPr>
            <p:cNvSpPr/>
            <p:nvPr/>
          </p:nvSpPr>
          <p:spPr>
            <a:xfrm>
              <a:off x="5464090" y="4713653"/>
              <a:ext cx="185166" cy="178308"/>
            </a:xfrm>
            <a:prstGeom prst="ellipse">
              <a:avLst/>
            </a:prstGeom>
            <a:solidFill>
              <a:srgbClr val="87878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2" name="Oval 391">
              <a:extLst>
                <a:ext uri="{FF2B5EF4-FFF2-40B4-BE49-F238E27FC236}">
                  <a16:creationId xmlns:a16="http://schemas.microsoft.com/office/drawing/2014/main" id="{A00BA33A-CA95-2C41-A928-A5915AD214DD}"/>
                </a:ext>
              </a:extLst>
            </p:cNvPr>
            <p:cNvSpPr/>
            <p:nvPr/>
          </p:nvSpPr>
          <p:spPr>
            <a:xfrm>
              <a:off x="5139478" y="6304709"/>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3" name="Oval 392">
              <a:extLst>
                <a:ext uri="{FF2B5EF4-FFF2-40B4-BE49-F238E27FC236}">
                  <a16:creationId xmlns:a16="http://schemas.microsoft.com/office/drawing/2014/main" id="{7DCEC8A8-289E-C94F-87F5-1D3976D91B6E}"/>
                </a:ext>
              </a:extLst>
            </p:cNvPr>
            <p:cNvSpPr/>
            <p:nvPr/>
          </p:nvSpPr>
          <p:spPr>
            <a:xfrm>
              <a:off x="3957616" y="5580047"/>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4" name="Oval 393">
              <a:extLst>
                <a:ext uri="{FF2B5EF4-FFF2-40B4-BE49-F238E27FC236}">
                  <a16:creationId xmlns:a16="http://schemas.microsoft.com/office/drawing/2014/main" id="{B1347FEC-3166-9647-A16E-01625EDE3A3C}"/>
                </a:ext>
              </a:extLst>
            </p:cNvPr>
            <p:cNvSpPr/>
            <p:nvPr/>
          </p:nvSpPr>
          <p:spPr>
            <a:xfrm>
              <a:off x="4835948" y="5833785"/>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5" name="Oval 394">
              <a:extLst>
                <a:ext uri="{FF2B5EF4-FFF2-40B4-BE49-F238E27FC236}">
                  <a16:creationId xmlns:a16="http://schemas.microsoft.com/office/drawing/2014/main" id="{2CF30DFE-0CD8-FB48-9BB4-BEA99EE444B8}"/>
                </a:ext>
              </a:extLst>
            </p:cNvPr>
            <p:cNvSpPr/>
            <p:nvPr/>
          </p:nvSpPr>
          <p:spPr>
            <a:xfrm>
              <a:off x="5919004" y="6087539"/>
              <a:ext cx="185166" cy="178308"/>
            </a:xfrm>
            <a:prstGeom prst="ellipse">
              <a:avLst/>
            </a:prstGeom>
            <a:solidFill>
              <a:srgbClr val="ED544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6" name="Oval 395">
              <a:extLst>
                <a:ext uri="{FF2B5EF4-FFF2-40B4-BE49-F238E27FC236}">
                  <a16:creationId xmlns:a16="http://schemas.microsoft.com/office/drawing/2014/main" id="{DAEE88F8-3D5A-5945-8570-AE64C1BFADA6}"/>
                </a:ext>
              </a:extLst>
            </p:cNvPr>
            <p:cNvSpPr/>
            <p:nvPr/>
          </p:nvSpPr>
          <p:spPr>
            <a:xfrm>
              <a:off x="4562835" y="6620177"/>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7" name="Oval 396">
              <a:extLst>
                <a:ext uri="{FF2B5EF4-FFF2-40B4-BE49-F238E27FC236}">
                  <a16:creationId xmlns:a16="http://schemas.microsoft.com/office/drawing/2014/main" id="{3D2CD20A-F181-C945-94DD-6E05AEC94342}"/>
                </a:ext>
              </a:extLst>
            </p:cNvPr>
            <p:cNvSpPr/>
            <p:nvPr/>
          </p:nvSpPr>
          <p:spPr>
            <a:xfrm>
              <a:off x="4234313" y="6176693"/>
              <a:ext cx="185166" cy="178308"/>
            </a:xfrm>
            <a:prstGeom prst="ellipse">
              <a:avLst/>
            </a:prstGeom>
            <a:solidFill>
              <a:srgbClr val="F9928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8" name="Oval 397">
              <a:extLst>
                <a:ext uri="{FF2B5EF4-FFF2-40B4-BE49-F238E27FC236}">
                  <a16:creationId xmlns:a16="http://schemas.microsoft.com/office/drawing/2014/main" id="{7DD3EB0B-8C6F-0049-BDC4-F802B56035D5}"/>
                </a:ext>
              </a:extLst>
            </p:cNvPr>
            <p:cNvSpPr/>
            <p:nvPr/>
          </p:nvSpPr>
          <p:spPr>
            <a:xfrm>
              <a:off x="6545368" y="4450763"/>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9" name="Oval 398">
              <a:extLst>
                <a:ext uri="{FF2B5EF4-FFF2-40B4-BE49-F238E27FC236}">
                  <a16:creationId xmlns:a16="http://schemas.microsoft.com/office/drawing/2014/main" id="{A2707663-0C4B-F445-8A14-29F7FDDEA9F2}"/>
                </a:ext>
              </a:extLst>
            </p:cNvPr>
            <p:cNvSpPr/>
            <p:nvPr/>
          </p:nvSpPr>
          <p:spPr>
            <a:xfrm>
              <a:off x="6120172" y="3904409"/>
              <a:ext cx="185166" cy="178308"/>
            </a:xfrm>
            <a:prstGeom prst="ellipse">
              <a:avLst/>
            </a:prstGeom>
            <a:solidFill>
              <a:srgbClr val="FDEF9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400" name="Oval 399">
              <a:extLst>
                <a:ext uri="{FF2B5EF4-FFF2-40B4-BE49-F238E27FC236}">
                  <a16:creationId xmlns:a16="http://schemas.microsoft.com/office/drawing/2014/main" id="{8B842DB3-F609-8E4D-8F49-1F4D0C1699ED}"/>
                </a:ext>
              </a:extLst>
            </p:cNvPr>
            <p:cNvSpPr/>
            <p:nvPr/>
          </p:nvSpPr>
          <p:spPr>
            <a:xfrm>
              <a:off x="4113064" y="3976418"/>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401" name="Oval 400">
              <a:extLst>
                <a:ext uri="{FF2B5EF4-FFF2-40B4-BE49-F238E27FC236}">
                  <a16:creationId xmlns:a16="http://schemas.microsoft.com/office/drawing/2014/main" id="{C42D0E7B-5F43-6640-8425-BAE04DD29923}"/>
                </a:ext>
              </a:extLst>
            </p:cNvPr>
            <p:cNvSpPr/>
            <p:nvPr/>
          </p:nvSpPr>
          <p:spPr>
            <a:xfrm>
              <a:off x="4716568" y="4067858"/>
              <a:ext cx="185166" cy="178308"/>
            </a:xfrm>
            <a:prstGeom prst="ellipse">
              <a:avLst/>
            </a:prstGeom>
            <a:solidFill>
              <a:srgbClr val="D8F6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cxnSp>
          <p:nvCxnSpPr>
            <p:cNvPr id="413" name="Straight Connector 412">
              <a:extLst>
                <a:ext uri="{FF2B5EF4-FFF2-40B4-BE49-F238E27FC236}">
                  <a16:creationId xmlns:a16="http://schemas.microsoft.com/office/drawing/2014/main" id="{07153AD6-0B71-1443-9492-AA2CC07B86B1}"/>
                </a:ext>
              </a:extLst>
            </p:cNvPr>
            <p:cNvCxnSpPr>
              <a:cxnSpLocks/>
              <a:stCxn id="385" idx="2"/>
              <a:endCxn id="388" idx="6"/>
            </p:cNvCxnSpPr>
            <p:nvPr/>
          </p:nvCxnSpPr>
          <p:spPr>
            <a:xfrm flipH="1">
              <a:off x="5489236" y="5737781"/>
              <a:ext cx="882396" cy="891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3FFC6BCF-46F4-DF4D-83D1-2E83F3F26197}"/>
                </a:ext>
              </a:extLst>
            </p:cNvPr>
            <p:cNvCxnSpPr>
              <a:cxnSpLocks/>
              <a:stCxn id="388" idx="7"/>
              <a:endCxn id="387" idx="3"/>
            </p:cNvCxnSpPr>
            <p:nvPr/>
          </p:nvCxnSpPr>
          <p:spPr>
            <a:xfrm flipV="1">
              <a:off x="5462119" y="5357338"/>
              <a:ext cx="556011" cy="40655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D927191-678F-C344-A10A-CD3329C47041}"/>
                </a:ext>
              </a:extLst>
            </p:cNvPr>
            <p:cNvCxnSpPr>
              <a:cxnSpLocks/>
              <a:stCxn id="388" idx="0"/>
              <a:endCxn id="386" idx="4"/>
            </p:cNvCxnSpPr>
            <p:nvPr/>
          </p:nvCxnSpPr>
          <p:spPr>
            <a:xfrm flipV="1">
              <a:off x="5396653" y="5314871"/>
              <a:ext cx="0" cy="42291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7F9CC26-DD0A-DB45-B99E-BA5C060D8529}"/>
                </a:ext>
              </a:extLst>
            </p:cNvPr>
            <p:cNvCxnSpPr/>
            <p:nvPr/>
          </p:nvCxnSpPr>
          <p:spPr>
            <a:xfrm flipV="1">
              <a:off x="5112521" y="4150559"/>
              <a:ext cx="247716" cy="49245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EE0B85E5-E354-614A-B381-5522961CDAB5}"/>
                </a:ext>
              </a:extLst>
            </p:cNvPr>
            <p:cNvCxnSpPr>
              <a:cxnSpLocks/>
            </p:cNvCxnSpPr>
            <p:nvPr/>
          </p:nvCxnSpPr>
          <p:spPr>
            <a:xfrm flipV="1">
              <a:off x="5405129" y="4868539"/>
              <a:ext cx="106378" cy="27282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23CF615-CD56-8445-BB72-6DE4E1E8C8DB}"/>
                </a:ext>
              </a:extLst>
            </p:cNvPr>
            <p:cNvCxnSpPr>
              <a:cxnSpLocks/>
            </p:cNvCxnSpPr>
            <p:nvPr/>
          </p:nvCxnSpPr>
          <p:spPr>
            <a:xfrm flipV="1">
              <a:off x="5470595" y="4607759"/>
              <a:ext cx="1110365" cy="55971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D701704-9771-FD49-A24C-80F08FA69FA7}"/>
                </a:ext>
              </a:extLst>
            </p:cNvPr>
            <p:cNvCxnSpPr>
              <a:cxnSpLocks/>
            </p:cNvCxnSpPr>
            <p:nvPr/>
          </p:nvCxnSpPr>
          <p:spPr>
            <a:xfrm flipV="1">
              <a:off x="4137542" y="4805498"/>
              <a:ext cx="1346848" cy="19413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3379872F-88D4-E545-9A01-38A85D502B3E}"/>
                </a:ext>
              </a:extLst>
            </p:cNvPr>
            <p:cNvCxnSpPr>
              <a:cxnSpLocks/>
              <a:endCxn id="392" idx="3"/>
            </p:cNvCxnSpPr>
            <p:nvPr/>
          </p:nvCxnSpPr>
          <p:spPr>
            <a:xfrm flipV="1">
              <a:off x="4756477" y="6456904"/>
              <a:ext cx="410118" cy="218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F8EF32B7-F506-9149-8872-4EEDEEBC1A52}"/>
                </a:ext>
              </a:extLst>
            </p:cNvPr>
            <p:cNvCxnSpPr>
              <a:cxnSpLocks/>
              <a:stCxn id="394" idx="7"/>
            </p:cNvCxnSpPr>
            <p:nvPr/>
          </p:nvCxnSpPr>
          <p:spPr>
            <a:xfrm flipV="1">
              <a:off x="4993997" y="5300410"/>
              <a:ext cx="363228" cy="5594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590C3DC6-A894-5C43-8DC5-FD0A96A3F9B0}"/>
                </a:ext>
              </a:extLst>
            </p:cNvPr>
            <p:cNvCxnSpPr>
              <a:cxnSpLocks/>
              <a:stCxn id="395" idx="0"/>
              <a:endCxn id="387" idx="4"/>
            </p:cNvCxnSpPr>
            <p:nvPr/>
          </p:nvCxnSpPr>
          <p:spPr>
            <a:xfrm flipV="1">
              <a:off x="6011587" y="5383451"/>
              <a:ext cx="72009" cy="7040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E5F4E6CC-2E9F-A546-A474-D582E474384F}"/>
                </a:ext>
              </a:extLst>
            </p:cNvPr>
            <p:cNvCxnSpPr>
              <a:cxnSpLocks/>
            </p:cNvCxnSpPr>
            <p:nvPr/>
          </p:nvCxnSpPr>
          <p:spPr>
            <a:xfrm>
              <a:off x="4706914" y="5214516"/>
              <a:ext cx="605632" cy="1600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592DBC-D364-EF4E-BA82-29F8FCEB13A7}"/>
                </a:ext>
              </a:extLst>
            </p:cNvPr>
            <p:cNvCxnSpPr>
              <a:cxnSpLocks/>
              <a:stCxn id="382" idx="6"/>
              <a:endCxn id="390" idx="2"/>
            </p:cNvCxnSpPr>
            <p:nvPr/>
          </p:nvCxnSpPr>
          <p:spPr>
            <a:xfrm>
              <a:off x="4593124" y="4635929"/>
              <a:ext cx="418338" cy="914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FFFDF7D8-3309-7741-A52C-BA58098582E7}"/>
                </a:ext>
              </a:extLst>
            </p:cNvPr>
            <p:cNvCxnSpPr>
              <a:cxnSpLocks/>
              <a:stCxn id="397" idx="5"/>
              <a:endCxn id="396" idx="1"/>
            </p:cNvCxnSpPr>
            <p:nvPr/>
          </p:nvCxnSpPr>
          <p:spPr>
            <a:xfrm>
              <a:off x="4392362" y="6328888"/>
              <a:ext cx="197590" cy="3174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B63AD9C7-9C4B-6F48-89F0-05A4B0FD01DE}"/>
                </a:ext>
              </a:extLst>
            </p:cNvPr>
            <p:cNvCxnSpPr>
              <a:cxnSpLocks/>
            </p:cNvCxnSpPr>
            <p:nvPr/>
          </p:nvCxnSpPr>
          <p:spPr>
            <a:xfrm flipV="1">
              <a:off x="5405129" y="5319671"/>
              <a:ext cx="0" cy="42291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E9ABE5F3-E18D-D545-8482-75181B048FE6}"/>
                </a:ext>
              </a:extLst>
            </p:cNvPr>
            <p:cNvCxnSpPr>
              <a:cxnSpLocks/>
              <a:stCxn id="386" idx="6"/>
              <a:endCxn id="384" idx="2"/>
            </p:cNvCxnSpPr>
            <p:nvPr/>
          </p:nvCxnSpPr>
          <p:spPr>
            <a:xfrm flipV="1">
              <a:off x="5489236" y="4944539"/>
              <a:ext cx="1169289" cy="28117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358F6B0D-C5E0-1445-BCB1-7DD8FF7F4751}"/>
                </a:ext>
              </a:extLst>
            </p:cNvPr>
            <p:cNvCxnSpPr>
              <a:cxnSpLocks/>
              <a:stCxn id="393" idx="7"/>
              <a:endCxn id="381" idx="3"/>
            </p:cNvCxnSpPr>
            <p:nvPr/>
          </p:nvCxnSpPr>
          <p:spPr>
            <a:xfrm flipV="1">
              <a:off x="4115665" y="5311618"/>
              <a:ext cx="424724" cy="29454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C4D35577-2055-3A4B-8A91-2E75515F2A5A}"/>
                </a:ext>
              </a:extLst>
            </p:cNvPr>
            <p:cNvCxnSpPr>
              <a:cxnSpLocks/>
              <a:stCxn id="397" idx="7"/>
              <a:endCxn id="394" idx="2"/>
            </p:cNvCxnSpPr>
            <p:nvPr/>
          </p:nvCxnSpPr>
          <p:spPr>
            <a:xfrm flipV="1">
              <a:off x="4392362" y="5922939"/>
              <a:ext cx="443586" cy="27986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67D1F84C-78DB-E149-A176-BB57BC19A9B2}"/>
                </a:ext>
              </a:extLst>
            </p:cNvPr>
            <p:cNvCxnSpPr>
              <a:cxnSpLocks/>
              <a:stCxn id="396" idx="0"/>
              <a:endCxn id="394" idx="3"/>
            </p:cNvCxnSpPr>
            <p:nvPr/>
          </p:nvCxnSpPr>
          <p:spPr>
            <a:xfrm flipV="1">
              <a:off x="4655418" y="5985980"/>
              <a:ext cx="207647" cy="63419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5B8501F9-98BD-2843-86F4-5DC20E400EF3}"/>
                </a:ext>
              </a:extLst>
            </p:cNvPr>
            <p:cNvCxnSpPr>
              <a:cxnSpLocks/>
              <a:stCxn id="392" idx="1"/>
              <a:endCxn id="394" idx="5"/>
            </p:cNvCxnSpPr>
            <p:nvPr/>
          </p:nvCxnSpPr>
          <p:spPr>
            <a:xfrm flipH="1" flipV="1">
              <a:off x="4993997" y="5985980"/>
              <a:ext cx="172598" cy="34484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DCC54BF-2720-1947-81E1-1EED4940FA56}"/>
                </a:ext>
              </a:extLst>
            </p:cNvPr>
            <p:cNvCxnSpPr/>
            <p:nvPr/>
          </p:nvCxnSpPr>
          <p:spPr>
            <a:xfrm flipV="1">
              <a:off x="5497713" y="5742581"/>
              <a:ext cx="882396" cy="8915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D152E70-9A3F-9B47-8ACC-41D772E47046}"/>
                </a:ext>
              </a:extLst>
            </p:cNvPr>
            <p:cNvCxnSpPr>
              <a:cxnSpLocks/>
              <a:stCxn id="400" idx="6"/>
            </p:cNvCxnSpPr>
            <p:nvPr/>
          </p:nvCxnSpPr>
          <p:spPr>
            <a:xfrm>
              <a:off x="4298230" y="4065572"/>
              <a:ext cx="426814" cy="962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15C253C-B8E5-404C-9D28-3997CA70BBE5}"/>
                </a:ext>
              </a:extLst>
            </p:cNvPr>
            <p:cNvCxnSpPr>
              <a:cxnSpLocks/>
              <a:stCxn id="399" idx="3"/>
              <a:endCxn id="383" idx="7"/>
            </p:cNvCxnSpPr>
            <p:nvPr/>
          </p:nvCxnSpPr>
          <p:spPr>
            <a:xfrm flipH="1">
              <a:off x="5946751" y="4056604"/>
              <a:ext cx="200538" cy="27546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3D7C0B18-F377-6B40-95BE-7698EA616679}"/>
                </a:ext>
              </a:extLst>
            </p:cNvPr>
            <p:cNvCxnSpPr>
              <a:cxnSpLocks/>
              <a:stCxn id="383" idx="6"/>
              <a:endCxn id="398" idx="2"/>
            </p:cNvCxnSpPr>
            <p:nvPr/>
          </p:nvCxnSpPr>
          <p:spPr>
            <a:xfrm>
              <a:off x="5973868" y="4395109"/>
              <a:ext cx="571500" cy="14480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91" name="Straight Connector 590">
            <a:extLst>
              <a:ext uri="{FF2B5EF4-FFF2-40B4-BE49-F238E27FC236}">
                <a16:creationId xmlns:a16="http://schemas.microsoft.com/office/drawing/2014/main" id="{28E9F2A2-D572-DB48-9601-FEF7E44D0071}"/>
              </a:ext>
            </a:extLst>
          </p:cNvPr>
          <p:cNvCxnSpPr>
            <a:cxnSpLocks/>
          </p:cNvCxnSpPr>
          <p:nvPr/>
        </p:nvCxnSpPr>
        <p:spPr>
          <a:xfrm>
            <a:off x="245532" y="4591909"/>
            <a:ext cx="383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221661EA-D4A0-9247-8AA1-2D8C8ABEA36B}"/>
              </a:ext>
            </a:extLst>
          </p:cNvPr>
          <p:cNvCxnSpPr>
            <a:cxnSpLocks/>
          </p:cNvCxnSpPr>
          <p:nvPr/>
        </p:nvCxnSpPr>
        <p:spPr>
          <a:xfrm>
            <a:off x="245531" y="4739200"/>
            <a:ext cx="383563"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A64B927-DDFB-A54D-B089-9080027C8609}"/>
              </a:ext>
            </a:extLst>
          </p:cNvPr>
          <p:cNvCxnSpPr>
            <a:cxnSpLocks/>
          </p:cNvCxnSpPr>
          <p:nvPr/>
        </p:nvCxnSpPr>
        <p:spPr>
          <a:xfrm>
            <a:off x="245530" y="4881961"/>
            <a:ext cx="38356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96" name="TextBox 595">
            <a:extLst>
              <a:ext uri="{FF2B5EF4-FFF2-40B4-BE49-F238E27FC236}">
                <a16:creationId xmlns:a16="http://schemas.microsoft.com/office/drawing/2014/main" id="{3B092590-0132-BF41-9A37-5D267132E77F}"/>
              </a:ext>
            </a:extLst>
          </p:cNvPr>
          <p:cNvSpPr txBox="1"/>
          <p:nvPr/>
        </p:nvSpPr>
        <p:spPr>
          <a:xfrm>
            <a:off x="555846" y="68136"/>
            <a:ext cx="6429132" cy="369332"/>
          </a:xfrm>
          <a:prstGeom prst="rect">
            <a:avLst/>
          </a:prstGeom>
          <a:noFill/>
        </p:spPr>
        <p:txBody>
          <a:bodyPr wrap="none" rtlCol="0">
            <a:spAutoFit/>
          </a:bodyPr>
          <a:lstStyle/>
          <a:p>
            <a:r>
              <a:rPr lang="en-GB" dirty="0"/>
              <a:t>Detection of drug-drug interactions in clinical setting</a:t>
            </a:r>
          </a:p>
        </p:txBody>
      </p:sp>
      <p:sp>
        <p:nvSpPr>
          <p:cNvPr id="597" name="Right Arrow 596">
            <a:extLst>
              <a:ext uri="{FF2B5EF4-FFF2-40B4-BE49-F238E27FC236}">
                <a16:creationId xmlns:a16="http://schemas.microsoft.com/office/drawing/2014/main" id="{8B11EE1D-D66A-6949-9199-1FD6311A6EA5}"/>
              </a:ext>
            </a:extLst>
          </p:cNvPr>
          <p:cNvSpPr/>
          <p:nvPr/>
        </p:nvSpPr>
        <p:spPr>
          <a:xfrm rot="2110205">
            <a:off x="4117635" y="3606956"/>
            <a:ext cx="684566" cy="144949"/>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98" name="Right Arrow 597">
            <a:extLst>
              <a:ext uri="{FF2B5EF4-FFF2-40B4-BE49-F238E27FC236}">
                <a16:creationId xmlns:a16="http://schemas.microsoft.com/office/drawing/2014/main" id="{0A5700A1-35C9-AA48-AF1D-255241F368E8}"/>
              </a:ext>
            </a:extLst>
          </p:cNvPr>
          <p:cNvSpPr/>
          <p:nvPr/>
        </p:nvSpPr>
        <p:spPr>
          <a:xfrm rot="7700883">
            <a:off x="5498523" y="3615731"/>
            <a:ext cx="684566" cy="144949"/>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99" name="TextBox 598">
            <a:extLst>
              <a:ext uri="{FF2B5EF4-FFF2-40B4-BE49-F238E27FC236}">
                <a16:creationId xmlns:a16="http://schemas.microsoft.com/office/drawing/2014/main" id="{153A466E-844D-844F-8050-B79901E3A2E3}"/>
              </a:ext>
            </a:extLst>
          </p:cNvPr>
          <p:cNvSpPr txBox="1"/>
          <p:nvPr/>
        </p:nvSpPr>
        <p:spPr>
          <a:xfrm>
            <a:off x="662588" y="4461265"/>
            <a:ext cx="2173993" cy="707886"/>
          </a:xfrm>
          <a:prstGeom prst="rect">
            <a:avLst/>
          </a:prstGeom>
          <a:noFill/>
        </p:spPr>
        <p:txBody>
          <a:bodyPr wrap="none" rtlCol="0">
            <a:spAutoFit/>
          </a:bodyPr>
          <a:lstStyle/>
          <a:p>
            <a:r>
              <a:rPr lang="en-GB" sz="1000" dirty="0"/>
              <a:t>Avoid combination</a:t>
            </a:r>
          </a:p>
          <a:p>
            <a:r>
              <a:rPr lang="en-GB" sz="1000" dirty="0"/>
              <a:t>Combination needs monitoring</a:t>
            </a:r>
          </a:p>
          <a:p>
            <a:r>
              <a:rPr lang="en-GB" sz="1000" dirty="0"/>
              <a:t>Combination is ok</a:t>
            </a:r>
          </a:p>
          <a:p>
            <a:endParaRPr lang="en-GB" sz="1000" dirty="0"/>
          </a:p>
        </p:txBody>
      </p:sp>
      <p:sp>
        <p:nvSpPr>
          <p:cNvPr id="673" name="TextBox 672">
            <a:extLst>
              <a:ext uri="{FF2B5EF4-FFF2-40B4-BE49-F238E27FC236}">
                <a16:creationId xmlns:a16="http://schemas.microsoft.com/office/drawing/2014/main" id="{CF661CA3-1D71-8F4E-92B7-281931B7C302}"/>
              </a:ext>
            </a:extLst>
          </p:cNvPr>
          <p:cNvSpPr txBox="1"/>
          <p:nvPr/>
        </p:nvSpPr>
        <p:spPr>
          <a:xfrm>
            <a:off x="135690" y="427035"/>
            <a:ext cx="1516762" cy="307777"/>
          </a:xfrm>
          <a:prstGeom prst="rect">
            <a:avLst/>
          </a:prstGeom>
          <a:noFill/>
        </p:spPr>
        <p:txBody>
          <a:bodyPr wrap="none" rtlCol="0">
            <a:spAutoFit/>
          </a:bodyPr>
          <a:lstStyle/>
          <a:p>
            <a:r>
              <a:rPr lang="en-GB" sz="1400" dirty="0"/>
              <a:t>Legend nodes:</a:t>
            </a:r>
          </a:p>
        </p:txBody>
      </p:sp>
      <p:sp>
        <p:nvSpPr>
          <p:cNvPr id="674" name="TextBox 673">
            <a:extLst>
              <a:ext uri="{FF2B5EF4-FFF2-40B4-BE49-F238E27FC236}">
                <a16:creationId xmlns:a16="http://schemas.microsoft.com/office/drawing/2014/main" id="{D544BA84-C913-5A48-A483-7C8F3C117066}"/>
              </a:ext>
            </a:extLst>
          </p:cNvPr>
          <p:cNvSpPr txBox="1"/>
          <p:nvPr/>
        </p:nvSpPr>
        <p:spPr>
          <a:xfrm>
            <a:off x="128662" y="4196771"/>
            <a:ext cx="1513556" cy="307777"/>
          </a:xfrm>
          <a:prstGeom prst="rect">
            <a:avLst/>
          </a:prstGeom>
          <a:noFill/>
        </p:spPr>
        <p:txBody>
          <a:bodyPr wrap="none" rtlCol="0">
            <a:spAutoFit/>
          </a:bodyPr>
          <a:lstStyle/>
          <a:p>
            <a:r>
              <a:rPr lang="en-GB" sz="1400" dirty="0"/>
              <a:t>Legend edges:</a:t>
            </a:r>
          </a:p>
        </p:txBody>
      </p:sp>
    </p:spTree>
    <p:extLst>
      <p:ext uri="{BB962C8B-B14F-4D97-AF65-F5344CB8AC3E}">
        <p14:creationId xmlns:p14="http://schemas.microsoft.com/office/powerpoint/2010/main" val="119600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0" animBg="1"/>
      <p:bldP spid="5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6"/>
          </p:nvPr>
        </p:nvSpPr>
        <p:spPr/>
      </p:sp>
      <p:sp>
        <p:nvSpPr>
          <p:cNvPr id="3" name="Title 2"/>
          <p:cNvSpPr>
            <a:spLocks noGrp="1"/>
          </p:cNvSpPr>
          <p:nvPr>
            <p:ph type="ctrTitle"/>
          </p:nvPr>
        </p:nvSpPr>
        <p:spPr/>
        <p:txBody>
          <a:bodyPr/>
          <a:lstStyle/>
          <a:p>
            <a:pPr algn="ctr"/>
            <a:r>
              <a:rPr lang="es-ES" dirty="0" smtClean="0"/>
              <a:t>INDEX</a:t>
            </a:r>
            <a:endParaRPr lang="en-US" dirty="0"/>
          </a:p>
        </p:txBody>
      </p:sp>
    </p:spTree>
    <p:extLst>
      <p:ext uri="{BB962C8B-B14F-4D97-AF65-F5344CB8AC3E}">
        <p14:creationId xmlns:p14="http://schemas.microsoft.com/office/powerpoint/2010/main" val="288872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err="1" smtClean="0"/>
              <a:t>Inferring</a:t>
            </a:r>
            <a:r>
              <a:rPr lang="es-ES" dirty="0" smtClean="0"/>
              <a:t> </a:t>
            </a:r>
            <a:r>
              <a:rPr lang="es-ES" dirty="0" err="1" smtClean="0"/>
              <a:t>Interaktion</a:t>
            </a:r>
            <a:r>
              <a:rPr lang="es-ES" dirty="0" smtClean="0"/>
              <a:t> </a:t>
            </a:r>
            <a:r>
              <a:rPr lang="es-ES" dirty="0" err="1" smtClean="0"/>
              <a:t>databasen</a:t>
            </a:r>
            <a:r>
              <a:rPr lang="es-ES" dirty="0" smtClean="0"/>
              <a:t> </a:t>
            </a:r>
            <a:r>
              <a:rPr lang="es-ES" dirty="0" err="1" smtClean="0"/>
              <a:t>coverage</a:t>
            </a:r>
            <a:endParaRPr lang="en-US" dirty="0"/>
          </a:p>
        </p:txBody>
      </p:sp>
      <p:sp>
        <p:nvSpPr>
          <p:cNvPr id="6" name="TextBox 5"/>
          <p:cNvSpPr txBox="1"/>
          <p:nvPr/>
        </p:nvSpPr>
        <p:spPr>
          <a:xfrm>
            <a:off x="790575" y="1724025"/>
            <a:ext cx="7067550" cy="2031325"/>
          </a:xfrm>
          <a:prstGeom prst="rect">
            <a:avLst/>
          </a:prstGeom>
          <a:noFill/>
        </p:spPr>
        <p:txBody>
          <a:bodyPr wrap="square" rtlCol="0">
            <a:spAutoFit/>
          </a:bodyPr>
          <a:lstStyle/>
          <a:p>
            <a:r>
              <a:rPr lang="es-ES" sz="1400" b="1" u="sng" dirty="0" err="1" smtClean="0"/>
              <a:t>Goal</a:t>
            </a:r>
            <a:r>
              <a:rPr lang="es-ES" sz="1400" dirty="0" smtClean="0"/>
              <a:t> : Reduce </a:t>
            </a:r>
            <a:r>
              <a:rPr lang="es-ES" sz="1400" dirty="0" err="1" smtClean="0"/>
              <a:t>upsetR</a:t>
            </a:r>
            <a:r>
              <a:rPr lang="es-ES" sz="1400" dirty="0" smtClean="0"/>
              <a:t> </a:t>
            </a:r>
            <a:r>
              <a:rPr lang="es-ES" sz="1400" dirty="0" err="1" smtClean="0"/>
              <a:t>plot</a:t>
            </a:r>
            <a:r>
              <a:rPr lang="es-ES" sz="1400" dirty="0" smtClean="0"/>
              <a:t> so to </a:t>
            </a:r>
            <a:r>
              <a:rPr lang="es-ES" sz="1400" dirty="0" err="1" smtClean="0"/>
              <a:t>visualize</a:t>
            </a:r>
            <a:r>
              <a:rPr lang="es-ES" sz="1400" dirty="0" smtClean="0"/>
              <a:t> </a:t>
            </a:r>
            <a:r>
              <a:rPr lang="es-ES" sz="1400" dirty="0" err="1" smtClean="0"/>
              <a:t>between</a:t>
            </a:r>
            <a:r>
              <a:rPr lang="es-ES" sz="1400" dirty="0" smtClean="0"/>
              <a:t> the </a:t>
            </a:r>
            <a:r>
              <a:rPr lang="es-ES" sz="1400" dirty="0" err="1" smtClean="0"/>
              <a:t>intersections</a:t>
            </a:r>
            <a:r>
              <a:rPr lang="es-ES" sz="1400" dirty="0" smtClean="0"/>
              <a:t>. </a:t>
            </a:r>
          </a:p>
          <a:p>
            <a:endParaRPr lang="es-ES" sz="1400" dirty="0"/>
          </a:p>
          <a:p>
            <a:pPr marL="342900" indent="-342900">
              <a:buFont typeface="Wingdings" panose="05000000000000000000" pitchFamily="2" charset="2"/>
              <a:buChar char="Ø"/>
            </a:pPr>
            <a:r>
              <a:rPr lang="es-ES" sz="1400" dirty="0" smtClean="0"/>
              <a:t>Do </a:t>
            </a:r>
            <a:r>
              <a:rPr lang="es-ES" sz="1400" dirty="0" err="1" smtClean="0"/>
              <a:t>binary</a:t>
            </a:r>
            <a:r>
              <a:rPr lang="es-ES" sz="1400" dirty="0" smtClean="0"/>
              <a:t> </a:t>
            </a:r>
            <a:r>
              <a:rPr lang="es-ES" sz="1400" dirty="0" err="1" smtClean="0"/>
              <a:t>intersections</a:t>
            </a:r>
            <a:r>
              <a:rPr lang="es-ES" sz="1400" dirty="0" smtClean="0"/>
              <a:t> </a:t>
            </a:r>
            <a:r>
              <a:rPr lang="es-ES" sz="1400" dirty="0" err="1" smtClean="0"/>
              <a:t>with</a:t>
            </a:r>
            <a:r>
              <a:rPr lang="es-ES" sz="1400" dirty="0" smtClean="0"/>
              <a:t> the </a:t>
            </a:r>
            <a:r>
              <a:rPr lang="es-ES" sz="1400" dirty="0" err="1" smtClean="0"/>
              <a:t>smallest</a:t>
            </a:r>
            <a:r>
              <a:rPr lang="es-ES" sz="1400" dirty="0" smtClean="0"/>
              <a:t> </a:t>
            </a:r>
            <a:r>
              <a:rPr lang="es-ES" sz="1400" dirty="0" err="1" smtClean="0"/>
              <a:t>datasets</a:t>
            </a:r>
            <a:r>
              <a:rPr lang="es-ES" sz="1400" dirty="0" smtClean="0"/>
              <a:t>.</a:t>
            </a:r>
          </a:p>
          <a:p>
            <a:pPr marL="800100" lvl="1" indent="-342900">
              <a:buFont typeface="Wingdings" panose="05000000000000000000" pitchFamily="2" charset="2"/>
              <a:buChar char="Ø"/>
            </a:pPr>
            <a:r>
              <a:rPr lang="es-ES" sz="1400" dirty="0" smtClean="0"/>
              <a:t>Corpus 2011, Crediblemeds, ONC_HIGH, NLM corpus, PK corpus</a:t>
            </a:r>
          </a:p>
          <a:p>
            <a:pPr marL="800100" lvl="1" indent="-342900">
              <a:buFont typeface="Wingdings" panose="05000000000000000000" pitchFamily="2" charset="2"/>
              <a:buChar char="Ø"/>
            </a:pPr>
            <a:endParaRPr lang="es-ES" sz="1400" dirty="0"/>
          </a:p>
          <a:p>
            <a:pPr marL="342900" indent="-342900">
              <a:buFont typeface="Wingdings" panose="05000000000000000000" pitchFamily="2" charset="2"/>
              <a:buChar char="Ø"/>
            </a:pPr>
            <a:r>
              <a:rPr lang="es-ES" sz="1400" dirty="0" err="1" smtClean="0"/>
              <a:t>Count</a:t>
            </a:r>
            <a:r>
              <a:rPr lang="es-ES" sz="1400" dirty="0" smtClean="0"/>
              <a:t> the </a:t>
            </a:r>
            <a:r>
              <a:rPr lang="es-ES" sz="1400" dirty="0" err="1" smtClean="0"/>
              <a:t>percentage</a:t>
            </a:r>
            <a:r>
              <a:rPr lang="es-ES" sz="1400" dirty="0" smtClean="0"/>
              <a:t> </a:t>
            </a:r>
            <a:r>
              <a:rPr lang="es-ES" sz="1400" dirty="0" err="1" smtClean="0"/>
              <a:t>obtained</a:t>
            </a:r>
            <a:r>
              <a:rPr lang="es-ES" sz="1400" dirty="0" smtClean="0"/>
              <a:t> </a:t>
            </a:r>
            <a:r>
              <a:rPr lang="es-ES" sz="1400" dirty="0" err="1" smtClean="0"/>
              <a:t>from</a:t>
            </a:r>
            <a:r>
              <a:rPr lang="es-ES" sz="1400" dirty="0" smtClean="0"/>
              <a:t> </a:t>
            </a:r>
            <a:r>
              <a:rPr lang="es-ES" sz="1400" dirty="0" err="1" smtClean="0"/>
              <a:t>these</a:t>
            </a:r>
            <a:r>
              <a:rPr lang="es-ES" sz="1400" dirty="0" smtClean="0"/>
              <a:t> </a:t>
            </a:r>
            <a:r>
              <a:rPr lang="es-ES" sz="1400" dirty="0" err="1" smtClean="0"/>
              <a:t>five</a:t>
            </a:r>
            <a:r>
              <a:rPr lang="es-ES" sz="1400" dirty="0" smtClean="0"/>
              <a:t> </a:t>
            </a:r>
            <a:r>
              <a:rPr lang="es-ES" sz="1400" dirty="0" err="1" smtClean="0"/>
              <a:t>databases</a:t>
            </a:r>
            <a:r>
              <a:rPr lang="es-ES" sz="1400" dirty="0"/>
              <a:t> </a:t>
            </a:r>
            <a:r>
              <a:rPr lang="es-ES" sz="1400" dirty="0" smtClean="0"/>
              <a:t>in </a:t>
            </a:r>
            <a:r>
              <a:rPr lang="es-ES" sz="1400" dirty="0" err="1" smtClean="0"/>
              <a:t>relation</a:t>
            </a:r>
            <a:r>
              <a:rPr lang="es-ES" sz="1400" dirty="0" smtClean="0"/>
              <a:t> to the </a:t>
            </a:r>
            <a:r>
              <a:rPr lang="es-ES" sz="1400" dirty="0" err="1" smtClean="0"/>
              <a:t>Interaktion</a:t>
            </a:r>
            <a:r>
              <a:rPr lang="es-ES" sz="1400" dirty="0" smtClean="0"/>
              <a:t> </a:t>
            </a:r>
            <a:r>
              <a:rPr lang="es-ES" sz="1400" dirty="0" err="1" smtClean="0"/>
              <a:t>databasen</a:t>
            </a:r>
            <a:r>
              <a:rPr lang="es-ES" sz="1400" dirty="0"/>
              <a:t>.</a:t>
            </a:r>
            <a:endParaRPr lang="es-ES" sz="1400" dirty="0" smtClean="0"/>
          </a:p>
          <a:p>
            <a:pPr marL="342900" indent="-342900">
              <a:buFont typeface="Wingdings" panose="05000000000000000000" pitchFamily="2" charset="2"/>
              <a:buChar char="Ø"/>
            </a:pPr>
            <a:endParaRPr lang="es-ES" sz="1400" dirty="0" smtClean="0"/>
          </a:p>
          <a:p>
            <a:r>
              <a:rPr lang="es-ES" sz="1400" dirty="0" smtClean="0"/>
              <a:t>	</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333187609"/>
              </p:ext>
            </p:extLst>
          </p:nvPr>
        </p:nvGraphicFramePr>
        <p:xfrm>
          <a:off x="790574" y="3909291"/>
          <a:ext cx="3414713" cy="1854200"/>
        </p:xfrm>
        <a:graphic>
          <a:graphicData uri="http://schemas.openxmlformats.org/drawingml/2006/table">
            <a:tbl>
              <a:tblPr firstRow="1" bandRow="1">
                <a:tableStyleId>{D7AC3CCA-C797-4891-BE02-D94E43425B78}</a:tableStyleId>
              </a:tblPr>
              <a:tblGrid>
                <a:gridCol w="3414713">
                  <a:extLst>
                    <a:ext uri="{9D8B030D-6E8A-4147-A177-3AD203B41FA5}">
                      <a16:colId xmlns:a16="http://schemas.microsoft.com/office/drawing/2014/main" val="3597632128"/>
                    </a:ext>
                  </a:extLst>
                </a:gridCol>
              </a:tblGrid>
              <a:tr h="370840">
                <a:tc>
                  <a:txBody>
                    <a:bodyPr/>
                    <a:lstStyle/>
                    <a:p>
                      <a:pPr algn="ctr"/>
                      <a:r>
                        <a:rPr lang="es-ES" sz="1200" b="0" dirty="0" smtClean="0"/>
                        <a:t>Corpus</a:t>
                      </a:r>
                      <a:r>
                        <a:rPr lang="es-ES" sz="1200" b="0" baseline="0" dirty="0" smtClean="0"/>
                        <a:t> </a:t>
                      </a:r>
                      <a:r>
                        <a:rPr lang="es-ES" sz="1200" b="0" dirty="0" smtClean="0"/>
                        <a:t>2011</a:t>
                      </a:r>
                      <a:r>
                        <a:rPr lang="es-ES" sz="1200" b="0" baseline="0" dirty="0" smtClean="0"/>
                        <a:t> – </a:t>
                      </a:r>
                      <a:r>
                        <a:rPr lang="es-ES" sz="1200" b="0" baseline="0" dirty="0" err="1" smtClean="0"/>
                        <a:t>Interaktion_databasen</a:t>
                      </a:r>
                      <a:endParaRPr lang="en-US" sz="1200" b="0" dirty="0"/>
                    </a:p>
                  </a:txBody>
                  <a:tcPr/>
                </a:tc>
                <a:extLst>
                  <a:ext uri="{0D108BD9-81ED-4DB2-BD59-A6C34878D82A}">
                    <a16:rowId xmlns:a16="http://schemas.microsoft.com/office/drawing/2014/main" val="3195178528"/>
                  </a:ext>
                </a:extLst>
              </a:tr>
              <a:tr h="370840">
                <a:tc>
                  <a:txBody>
                    <a:bodyPr/>
                    <a:lstStyle/>
                    <a:p>
                      <a:pPr algn="ctr"/>
                      <a:r>
                        <a:rPr lang="es-ES" sz="1200" dirty="0" smtClean="0"/>
                        <a:t>PK corpus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2912823318"/>
                  </a:ext>
                </a:extLst>
              </a:tr>
              <a:tr h="370840">
                <a:tc>
                  <a:txBody>
                    <a:bodyPr/>
                    <a:lstStyle/>
                    <a:p>
                      <a:pPr algn="ctr"/>
                      <a:r>
                        <a:rPr lang="es-ES" sz="1200" dirty="0" smtClean="0"/>
                        <a:t>NLM corpus</a:t>
                      </a:r>
                      <a:r>
                        <a:rPr lang="es-ES" sz="1200" baseline="0" dirty="0" smtClean="0"/>
                        <a:t> – </a:t>
                      </a:r>
                      <a:r>
                        <a:rPr lang="es-ES" sz="1200" baseline="0" dirty="0" err="1" smtClean="0"/>
                        <a:t>Interaktion</a:t>
                      </a:r>
                      <a:r>
                        <a:rPr lang="es-ES" sz="1200" baseline="0" dirty="0" smtClean="0"/>
                        <a:t> </a:t>
                      </a:r>
                      <a:r>
                        <a:rPr lang="es-ES" sz="1200" baseline="0" dirty="0" err="1" smtClean="0"/>
                        <a:t>databasen</a:t>
                      </a:r>
                      <a:endParaRPr lang="en-US" sz="1200" dirty="0"/>
                    </a:p>
                  </a:txBody>
                  <a:tcPr/>
                </a:tc>
                <a:extLst>
                  <a:ext uri="{0D108BD9-81ED-4DB2-BD59-A6C34878D82A}">
                    <a16:rowId xmlns:a16="http://schemas.microsoft.com/office/drawing/2014/main" val="2082158730"/>
                  </a:ext>
                </a:extLst>
              </a:tr>
              <a:tr h="370840">
                <a:tc>
                  <a:txBody>
                    <a:bodyPr/>
                    <a:lstStyle/>
                    <a:p>
                      <a:pPr algn="ctr"/>
                      <a:r>
                        <a:rPr lang="es-ES" sz="1200" dirty="0" smtClean="0"/>
                        <a:t>ONC HIGH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3693210154"/>
                  </a:ext>
                </a:extLst>
              </a:tr>
              <a:tr h="370840">
                <a:tc>
                  <a:txBody>
                    <a:bodyPr/>
                    <a:lstStyle/>
                    <a:p>
                      <a:pPr algn="ctr"/>
                      <a:r>
                        <a:rPr lang="es-ES" sz="1200" dirty="0" smtClean="0"/>
                        <a:t>Crediblemeds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38410869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33989522"/>
              </p:ext>
            </p:extLst>
          </p:nvPr>
        </p:nvGraphicFramePr>
        <p:xfrm>
          <a:off x="4205287" y="3909291"/>
          <a:ext cx="1238250" cy="1854200"/>
        </p:xfrm>
        <a:graphic>
          <a:graphicData uri="http://schemas.openxmlformats.org/drawingml/2006/table">
            <a:tbl>
              <a:tblPr firstRow="1" bandRow="1">
                <a:tableStyleId>{D7AC3CCA-C797-4891-BE02-D94E43425B78}</a:tableStyleId>
              </a:tblPr>
              <a:tblGrid>
                <a:gridCol w="1238250">
                  <a:extLst>
                    <a:ext uri="{9D8B030D-6E8A-4147-A177-3AD203B41FA5}">
                      <a16:colId xmlns:a16="http://schemas.microsoft.com/office/drawing/2014/main" val="554773880"/>
                    </a:ext>
                  </a:extLst>
                </a:gridCol>
              </a:tblGrid>
              <a:tr h="370840">
                <a:tc>
                  <a:txBody>
                    <a:bodyPr/>
                    <a:lstStyle/>
                    <a:p>
                      <a:pPr algn="ctr"/>
                      <a:r>
                        <a:rPr lang="es-ES" sz="1200" b="0" dirty="0" smtClean="0"/>
                        <a:t>389</a:t>
                      </a:r>
                      <a:endParaRPr lang="en-US" sz="1200" b="0" dirty="0"/>
                    </a:p>
                  </a:txBody>
                  <a:tcPr/>
                </a:tc>
                <a:extLst>
                  <a:ext uri="{0D108BD9-81ED-4DB2-BD59-A6C34878D82A}">
                    <a16:rowId xmlns:a16="http://schemas.microsoft.com/office/drawing/2014/main" val="4283779174"/>
                  </a:ext>
                </a:extLst>
              </a:tr>
              <a:tr h="370840">
                <a:tc>
                  <a:txBody>
                    <a:bodyPr/>
                    <a:lstStyle/>
                    <a:p>
                      <a:pPr algn="ctr"/>
                      <a:r>
                        <a:rPr lang="es-ES" sz="1200" dirty="0" smtClean="0"/>
                        <a:t>277</a:t>
                      </a:r>
                      <a:endParaRPr lang="en-US" sz="1200" dirty="0"/>
                    </a:p>
                  </a:txBody>
                  <a:tcPr/>
                </a:tc>
                <a:extLst>
                  <a:ext uri="{0D108BD9-81ED-4DB2-BD59-A6C34878D82A}">
                    <a16:rowId xmlns:a16="http://schemas.microsoft.com/office/drawing/2014/main" val="1947526173"/>
                  </a:ext>
                </a:extLst>
              </a:tr>
              <a:tr h="370840">
                <a:tc>
                  <a:txBody>
                    <a:bodyPr/>
                    <a:lstStyle/>
                    <a:p>
                      <a:pPr algn="ctr"/>
                      <a:r>
                        <a:rPr lang="es-ES" sz="1200" dirty="0" smtClean="0"/>
                        <a:t>268</a:t>
                      </a:r>
                      <a:endParaRPr lang="en-US" sz="1200" dirty="0"/>
                    </a:p>
                  </a:txBody>
                  <a:tcPr/>
                </a:tc>
                <a:extLst>
                  <a:ext uri="{0D108BD9-81ED-4DB2-BD59-A6C34878D82A}">
                    <a16:rowId xmlns:a16="http://schemas.microsoft.com/office/drawing/2014/main" val="1386619222"/>
                  </a:ext>
                </a:extLst>
              </a:tr>
              <a:tr h="370840">
                <a:tc>
                  <a:txBody>
                    <a:bodyPr/>
                    <a:lstStyle/>
                    <a:p>
                      <a:pPr algn="ctr"/>
                      <a:r>
                        <a:rPr lang="es-ES" sz="1200" dirty="0" smtClean="0"/>
                        <a:t>155</a:t>
                      </a:r>
                      <a:endParaRPr lang="en-US" sz="1200" dirty="0"/>
                    </a:p>
                  </a:txBody>
                  <a:tcPr/>
                </a:tc>
                <a:extLst>
                  <a:ext uri="{0D108BD9-81ED-4DB2-BD59-A6C34878D82A}">
                    <a16:rowId xmlns:a16="http://schemas.microsoft.com/office/drawing/2014/main" val="89687658"/>
                  </a:ext>
                </a:extLst>
              </a:tr>
              <a:tr h="370840">
                <a:tc>
                  <a:txBody>
                    <a:bodyPr/>
                    <a:lstStyle/>
                    <a:p>
                      <a:pPr algn="ctr"/>
                      <a:r>
                        <a:rPr lang="es-ES" sz="1200" dirty="0" smtClean="0"/>
                        <a:t>80</a:t>
                      </a:r>
                      <a:endParaRPr lang="en-US" sz="1200" dirty="0"/>
                    </a:p>
                  </a:txBody>
                  <a:tcPr/>
                </a:tc>
                <a:extLst>
                  <a:ext uri="{0D108BD9-81ED-4DB2-BD59-A6C34878D82A}">
                    <a16:rowId xmlns:a16="http://schemas.microsoft.com/office/drawing/2014/main" val="4110831216"/>
                  </a:ext>
                </a:extLst>
              </a:tr>
            </a:tbl>
          </a:graphicData>
        </a:graphic>
      </p:graphicFrame>
      <p:sp>
        <p:nvSpPr>
          <p:cNvPr id="9" name="TextBox 8"/>
          <p:cNvSpPr txBox="1"/>
          <p:nvPr/>
        </p:nvSpPr>
        <p:spPr>
          <a:xfrm>
            <a:off x="4205288" y="5869568"/>
            <a:ext cx="1483518" cy="276999"/>
          </a:xfrm>
          <a:prstGeom prst="rect">
            <a:avLst/>
          </a:prstGeom>
          <a:noFill/>
        </p:spPr>
        <p:txBody>
          <a:bodyPr wrap="square" rtlCol="0">
            <a:spAutoFit/>
          </a:bodyPr>
          <a:lstStyle/>
          <a:p>
            <a:r>
              <a:rPr lang="es-ES" sz="1200" dirty="0" smtClean="0"/>
              <a:t>1.169/10.861</a:t>
            </a:r>
            <a:endParaRPr lang="en-US" sz="1400" dirty="0"/>
          </a:p>
        </p:txBody>
      </p:sp>
      <p:cxnSp>
        <p:nvCxnSpPr>
          <p:cNvPr id="11" name="Straight Arrow Connector 10"/>
          <p:cNvCxnSpPr/>
          <p:nvPr/>
        </p:nvCxnSpPr>
        <p:spPr>
          <a:xfrm>
            <a:off x="5329382" y="6008067"/>
            <a:ext cx="822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51418" y="5869567"/>
            <a:ext cx="1119187" cy="276999"/>
          </a:xfrm>
          <a:prstGeom prst="rect">
            <a:avLst/>
          </a:prstGeom>
          <a:noFill/>
        </p:spPr>
        <p:txBody>
          <a:bodyPr wrap="square" rtlCol="0">
            <a:spAutoFit/>
          </a:bodyPr>
          <a:lstStyle/>
          <a:p>
            <a:r>
              <a:rPr lang="es-ES" sz="1200" dirty="0" smtClean="0"/>
              <a:t>6,254 %</a:t>
            </a:r>
            <a:endParaRPr lang="en-US" sz="1400" dirty="0"/>
          </a:p>
        </p:txBody>
      </p:sp>
      <p:sp>
        <p:nvSpPr>
          <p:cNvPr id="13" name="TextBox 12"/>
          <p:cNvSpPr txBox="1"/>
          <p:nvPr/>
        </p:nvSpPr>
        <p:spPr>
          <a:xfrm>
            <a:off x="647700" y="6136955"/>
            <a:ext cx="7067550" cy="1169551"/>
          </a:xfrm>
          <a:prstGeom prst="rect">
            <a:avLst/>
          </a:prstGeom>
          <a:noFill/>
        </p:spPr>
        <p:txBody>
          <a:bodyPr wrap="square" rtlCol="0">
            <a:spAutoFit/>
          </a:bodyPr>
          <a:lstStyle/>
          <a:p>
            <a:endParaRPr lang="es-ES" sz="1400" dirty="0"/>
          </a:p>
          <a:p>
            <a:pPr marL="342900" indent="-342900">
              <a:buFont typeface="Wingdings" panose="05000000000000000000" pitchFamily="2" charset="2"/>
              <a:buChar char="Ø"/>
            </a:pPr>
            <a:r>
              <a:rPr lang="es-ES" sz="1400" dirty="0" err="1" smtClean="0"/>
              <a:t>Reshape</a:t>
            </a:r>
            <a:r>
              <a:rPr lang="es-ES" sz="1400" dirty="0" smtClean="0"/>
              <a:t> the </a:t>
            </a:r>
            <a:r>
              <a:rPr lang="es-ES" sz="1400" dirty="0" err="1" smtClean="0"/>
              <a:t>upsetR</a:t>
            </a:r>
            <a:r>
              <a:rPr lang="es-ES" sz="1400" dirty="0" smtClean="0"/>
              <a:t> </a:t>
            </a:r>
            <a:r>
              <a:rPr lang="es-ES" sz="1400" dirty="0" err="1" smtClean="0"/>
              <a:t>plot</a:t>
            </a:r>
            <a:r>
              <a:rPr lang="es-ES" sz="1400" dirty="0" smtClean="0"/>
              <a:t> </a:t>
            </a:r>
            <a:r>
              <a:rPr lang="es-ES" sz="1400" dirty="0" err="1" smtClean="0"/>
              <a:t>with</a:t>
            </a:r>
            <a:r>
              <a:rPr lang="es-ES" sz="1400" dirty="0" smtClean="0"/>
              <a:t> the </a:t>
            </a:r>
            <a:r>
              <a:rPr lang="es-ES" sz="1400" dirty="0" err="1" smtClean="0"/>
              <a:t>remaining</a:t>
            </a:r>
            <a:r>
              <a:rPr lang="es-ES" sz="1400" dirty="0" smtClean="0"/>
              <a:t> </a:t>
            </a:r>
            <a:r>
              <a:rPr lang="es-ES" sz="1400" dirty="0" err="1" smtClean="0"/>
              <a:t>databases</a:t>
            </a:r>
            <a:r>
              <a:rPr lang="es-ES" sz="1400" dirty="0" smtClean="0"/>
              <a:t>.</a:t>
            </a:r>
          </a:p>
          <a:p>
            <a:pPr marL="800100" lvl="1" indent="-342900">
              <a:buFont typeface="Wingdings" panose="05000000000000000000" pitchFamily="2" charset="2"/>
              <a:buChar char="Ø"/>
            </a:pPr>
            <a:endParaRPr lang="es-ES" sz="1400" dirty="0"/>
          </a:p>
          <a:p>
            <a:endParaRPr lang="es-ES" sz="1400" dirty="0" smtClean="0"/>
          </a:p>
          <a:p>
            <a:r>
              <a:rPr lang="es-ES" sz="1400" dirty="0" smtClean="0"/>
              <a:t>	</a:t>
            </a:r>
            <a:endParaRPr lang="en-US" sz="1400" dirty="0"/>
          </a:p>
        </p:txBody>
      </p:sp>
    </p:spTree>
    <p:extLst>
      <p:ext uri="{BB962C8B-B14F-4D97-AF65-F5344CB8AC3E}">
        <p14:creationId xmlns:p14="http://schemas.microsoft.com/office/powerpoint/2010/main" val="3009213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8085" t="17234" r="26915" b="5604"/>
          <a:stretch/>
        </p:blipFill>
        <p:spPr>
          <a:xfrm>
            <a:off x="430448" y="1171493"/>
            <a:ext cx="8249055" cy="5508370"/>
          </a:xfrm>
          <a:prstGeom prst="rect">
            <a:avLst/>
          </a:prstGeom>
        </p:spPr>
      </p:pic>
      <p:sp>
        <p:nvSpPr>
          <p:cNvPr id="5" name="Rectangle 4">
            <a:extLst>
              <a:ext uri="{FF2B5EF4-FFF2-40B4-BE49-F238E27FC236}">
                <a16:creationId xmlns:a16="http://schemas.microsoft.com/office/drawing/2014/main" id="{70FA4B35-3DA5-2F4A-BBEA-43AC4C5327AF}"/>
              </a:ext>
            </a:extLst>
          </p:cNvPr>
          <p:cNvSpPr/>
          <p:nvPr/>
        </p:nvSpPr>
        <p:spPr>
          <a:xfrm>
            <a:off x="657225" y="703749"/>
            <a:ext cx="3378467" cy="369332"/>
          </a:xfrm>
          <a:prstGeom prst="rect">
            <a:avLst/>
          </a:prstGeom>
        </p:spPr>
        <p:txBody>
          <a:bodyPr wrap="square">
            <a:spAutoFit/>
          </a:bodyPr>
          <a:lstStyle/>
          <a:p>
            <a:r>
              <a:rPr lang="es-ES" dirty="0" smtClean="0">
                <a:latin typeface="Avenir Roman" panose="02000503020000020003" pitchFamily="2" charset="0"/>
              </a:rPr>
              <a:t>…to the </a:t>
            </a:r>
            <a:r>
              <a:rPr lang="es-ES" dirty="0" err="1" smtClean="0">
                <a:latin typeface="Avenir Roman" panose="02000503020000020003" pitchFamily="2" charset="0"/>
              </a:rPr>
              <a:t>whole</a:t>
            </a:r>
            <a:r>
              <a:rPr lang="es-ES" dirty="0" smtClean="0">
                <a:latin typeface="Avenir Roman" panose="02000503020000020003" pitchFamily="2" charset="0"/>
              </a:rPr>
              <a:t> </a:t>
            </a:r>
            <a:r>
              <a:rPr lang="es-ES" dirty="0" err="1" smtClean="0">
                <a:latin typeface="Avenir Roman" panose="02000503020000020003" pitchFamily="2" charset="0"/>
              </a:rPr>
              <a:t>overlapping</a:t>
            </a:r>
            <a:r>
              <a:rPr lang="es-ES" dirty="0" smtClean="0">
                <a:latin typeface="Avenir Roman" panose="02000503020000020003" pitchFamily="2" charset="0"/>
              </a:rPr>
              <a:t> </a:t>
            </a:r>
            <a:r>
              <a:rPr lang="es-ES" dirty="0" err="1" smtClean="0">
                <a:latin typeface="Avenir Roman" panose="02000503020000020003" pitchFamily="2" charset="0"/>
              </a:rPr>
              <a:t>distribution</a:t>
            </a:r>
            <a:endParaRPr lang="en-US" dirty="0">
              <a:latin typeface="Avenir Roman" panose="02000503020000020003" pitchFamily="2" charset="0"/>
            </a:endParaRPr>
          </a:p>
        </p:txBody>
      </p:sp>
    </p:spTree>
    <p:extLst>
      <p:ext uri="{BB962C8B-B14F-4D97-AF65-F5344CB8AC3E}">
        <p14:creationId xmlns:p14="http://schemas.microsoft.com/office/powerpoint/2010/main" val="3178136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38678"/>
            <a:ext cx="6858000" cy="570695"/>
          </a:xfrm>
        </p:spPr>
        <p:txBody>
          <a:bodyPr/>
          <a:lstStyle/>
          <a:p>
            <a:r>
              <a:rPr lang="en-US" dirty="0"/>
              <a:t>	TIMELINE</a:t>
            </a:r>
          </a:p>
        </p:txBody>
      </p:sp>
      <p:sp>
        <p:nvSpPr>
          <p:cNvPr id="10" name="Right Brace 9"/>
          <p:cNvSpPr/>
          <p:nvPr/>
        </p:nvSpPr>
        <p:spPr>
          <a:xfrm rot="5400000">
            <a:off x="2679092" y="2585866"/>
            <a:ext cx="216152" cy="3495774"/>
          </a:xfrm>
          <a:prstGeom prst="rightBrace">
            <a:avLst>
              <a:gd name="adj1" fmla="val 24680"/>
              <a:gd name="adj2" fmla="val 49359"/>
            </a:avLst>
          </a:prstGeom>
          <a:ln>
            <a:solidFill>
              <a:srgbClr val="C00000"/>
            </a:solidFill>
          </a:ln>
          <a:scene3d>
            <a:camera prst="orthographicFront"/>
            <a:lightRig rig="threePt" dir="t"/>
          </a:scene3d>
          <a:sp3d>
            <a:bevelT w="139700" prst="cross"/>
          </a:sp3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
        <p:nvSpPr>
          <p:cNvPr id="11" name="Right Brace 10"/>
          <p:cNvSpPr/>
          <p:nvPr/>
        </p:nvSpPr>
        <p:spPr>
          <a:xfrm rot="5400000">
            <a:off x="5803197" y="3031426"/>
            <a:ext cx="216149" cy="2604655"/>
          </a:xfrm>
          <a:prstGeom prst="rightBrace">
            <a:avLst>
              <a:gd name="adj1" fmla="val 24680"/>
              <a:gd name="adj2" fmla="val 49359"/>
            </a:avLst>
          </a:prstGeom>
          <a:ln>
            <a:solidFill>
              <a:schemeClr val="accent4"/>
            </a:solidFill>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rot="5400000">
            <a:off x="7417250" y="4174423"/>
            <a:ext cx="216152" cy="318657"/>
          </a:xfrm>
          <a:prstGeom prst="rightBrace">
            <a:avLst>
              <a:gd name="adj1" fmla="val 24680"/>
              <a:gd name="adj2" fmla="val 49359"/>
            </a:avLst>
          </a:prstGeom>
          <a:ln>
            <a:solidFill>
              <a:srgbClr val="00B050"/>
            </a:solidFill>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ight Brace 13"/>
          <p:cNvSpPr/>
          <p:nvPr/>
        </p:nvSpPr>
        <p:spPr>
          <a:xfrm rot="5400000">
            <a:off x="1861481" y="3090977"/>
            <a:ext cx="216152" cy="672678"/>
          </a:xfrm>
          <a:prstGeom prst="rightBrace">
            <a:avLst>
              <a:gd name="adj1" fmla="val 24680"/>
              <a:gd name="adj2" fmla="val 49359"/>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
        <p:nvSpPr>
          <p:cNvPr id="15" name="Right Brace 14"/>
          <p:cNvSpPr/>
          <p:nvPr/>
        </p:nvSpPr>
        <p:spPr>
          <a:xfrm rot="5400000">
            <a:off x="3933244" y="1767047"/>
            <a:ext cx="203088" cy="3279141"/>
          </a:xfrm>
          <a:prstGeom prst="rightBrace">
            <a:avLst>
              <a:gd name="adj1" fmla="val 24680"/>
              <a:gd name="adj2" fmla="val 49359"/>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
        <p:nvSpPr>
          <p:cNvPr id="16" name="TextBox 15"/>
          <p:cNvSpPr txBox="1"/>
          <p:nvPr/>
        </p:nvSpPr>
        <p:spPr>
          <a:xfrm>
            <a:off x="1633218" y="3553518"/>
            <a:ext cx="762000" cy="369332"/>
          </a:xfrm>
          <a:prstGeom prst="rect">
            <a:avLst/>
          </a:prstGeom>
          <a:noFill/>
        </p:spPr>
        <p:txBody>
          <a:bodyPr wrap="square" rtlCol="0">
            <a:spAutoFit/>
          </a:bodyPr>
          <a:lstStyle/>
          <a:p>
            <a:pPr algn="ctr"/>
            <a:r>
              <a:rPr lang="en-GB" sz="900" dirty="0"/>
              <a:t>Reading papers</a:t>
            </a:r>
          </a:p>
        </p:txBody>
      </p:sp>
      <p:sp>
        <p:nvSpPr>
          <p:cNvPr id="18" name="TextBox 17"/>
          <p:cNvSpPr txBox="1"/>
          <p:nvPr/>
        </p:nvSpPr>
        <p:spPr>
          <a:xfrm>
            <a:off x="3322529" y="3553518"/>
            <a:ext cx="1424518" cy="369332"/>
          </a:xfrm>
          <a:prstGeom prst="rect">
            <a:avLst/>
          </a:prstGeom>
          <a:noFill/>
        </p:spPr>
        <p:txBody>
          <a:bodyPr wrap="square" rtlCol="0">
            <a:spAutoFit/>
          </a:bodyPr>
          <a:lstStyle/>
          <a:p>
            <a:pPr algn="ctr"/>
            <a:r>
              <a:rPr lang="en-GB" sz="900" dirty="0"/>
              <a:t>Extracting and tidying data.</a:t>
            </a:r>
          </a:p>
        </p:txBody>
      </p:sp>
      <p:sp>
        <p:nvSpPr>
          <p:cNvPr id="19" name="TextBox 18"/>
          <p:cNvSpPr txBox="1"/>
          <p:nvPr/>
        </p:nvSpPr>
        <p:spPr>
          <a:xfrm>
            <a:off x="1609721" y="4563727"/>
            <a:ext cx="2592919" cy="246221"/>
          </a:xfrm>
          <a:prstGeom prst="rect">
            <a:avLst/>
          </a:prstGeom>
          <a:noFill/>
        </p:spPr>
        <p:txBody>
          <a:bodyPr wrap="square" rtlCol="0">
            <a:spAutoFit/>
          </a:bodyPr>
          <a:lstStyle/>
          <a:p>
            <a:pPr algn="ctr"/>
            <a:r>
              <a:rPr lang="en-GB" sz="1000" dirty="0"/>
              <a:t>Phase 1; DDI Compendia</a:t>
            </a:r>
          </a:p>
        </p:txBody>
      </p:sp>
      <p:sp>
        <p:nvSpPr>
          <p:cNvPr id="21" name="TextBox 20"/>
          <p:cNvSpPr txBox="1"/>
          <p:nvPr/>
        </p:nvSpPr>
        <p:spPr>
          <a:xfrm>
            <a:off x="4202640" y="4535248"/>
            <a:ext cx="2592919" cy="246221"/>
          </a:xfrm>
          <a:prstGeom prst="rect">
            <a:avLst/>
          </a:prstGeom>
          <a:noFill/>
        </p:spPr>
        <p:txBody>
          <a:bodyPr wrap="square" rtlCol="0">
            <a:spAutoFit/>
          </a:bodyPr>
          <a:lstStyle/>
          <a:p>
            <a:pPr algn="ctr"/>
            <a:r>
              <a:rPr lang="en-GB" sz="1000" dirty="0"/>
              <a:t>Phase 2; Computational analysis</a:t>
            </a:r>
          </a:p>
        </p:txBody>
      </p:sp>
      <p:sp>
        <p:nvSpPr>
          <p:cNvPr id="22" name="TextBox 21"/>
          <p:cNvSpPr txBox="1"/>
          <p:nvPr/>
        </p:nvSpPr>
        <p:spPr>
          <a:xfrm>
            <a:off x="7090349" y="4563727"/>
            <a:ext cx="869953" cy="400110"/>
          </a:xfrm>
          <a:prstGeom prst="rect">
            <a:avLst/>
          </a:prstGeom>
          <a:noFill/>
        </p:spPr>
        <p:txBody>
          <a:bodyPr wrap="square" rtlCol="0">
            <a:spAutoFit/>
          </a:bodyPr>
          <a:lstStyle/>
          <a:p>
            <a:pPr algn="ctr"/>
            <a:r>
              <a:rPr lang="en-GB" sz="1000" dirty="0"/>
              <a:t>Phase 3; TFG</a:t>
            </a:r>
          </a:p>
        </p:txBody>
      </p:sp>
      <p:pic>
        <p:nvPicPr>
          <p:cNvPr id="4" name="Picture 3"/>
          <p:cNvPicPr>
            <a:picLocks noChangeAspect="1"/>
          </p:cNvPicPr>
          <p:nvPr/>
        </p:nvPicPr>
        <p:blipFill rotWithShape="1">
          <a:blip r:embed="rId3"/>
          <a:srcRect l="12501" t="19660" r="18084" b="61050"/>
          <a:stretch/>
        </p:blipFill>
        <p:spPr>
          <a:xfrm>
            <a:off x="1039282" y="1633819"/>
            <a:ext cx="6781802" cy="1060081"/>
          </a:xfrm>
          <a:prstGeom prst="rect">
            <a:avLst/>
          </a:prstGeom>
          <a:ln>
            <a:noFill/>
          </a:ln>
          <a:effectLst>
            <a:outerShdw blurRad="292100" dist="139700" dir="2700000" algn="tl" rotWithShape="0">
              <a:srgbClr val="333333">
                <a:alpha val="65000"/>
              </a:srgbClr>
            </a:outerShdw>
          </a:effectLst>
        </p:spPr>
      </p:pic>
      <p:sp>
        <p:nvSpPr>
          <p:cNvPr id="17" name="Right Brace 16"/>
          <p:cNvSpPr/>
          <p:nvPr/>
        </p:nvSpPr>
        <p:spPr>
          <a:xfrm rot="5400000">
            <a:off x="5087378" y="3116407"/>
            <a:ext cx="216149" cy="1173021"/>
          </a:xfrm>
          <a:prstGeom prst="rightBrace">
            <a:avLst>
              <a:gd name="adj1" fmla="val 24680"/>
              <a:gd name="adj2" fmla="val 49359"/>
            </a:avLst>
          </a:prstGeom>
          <a:ln>
            <a:solidFill>
              <a:schemeClr val="accent4"/>
            </a:solidFill>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4814452" y="3843433"/>
            <a:ext cx="762000" cy="230832"/>
          </a:xfrm>
          <a:prstGeom prst="rect">
            <a:avLst/>
          </a:prstGeom>
          <a:noFill/>
        </p:spPr>
        <p:txBody>
          <a:bodyPr wrap="square" rtlCol="0">
            <a:spAutoFit/>
          </a:bodyPr>
          <a:lstStyle/>
          <a:p>
            <a:pPr algn="ctr"/>
            <a:r>
              <a:rPr lang="en-GB" sz="900" dirty="0"/>
              <a:t>Part II</a:t>
            </a:r>
          </a:p>
        </p:txBody>
      </p:sp>
      <p:sp>
        <p:nvSpPr>
          <p:cNvPr id="25" name="Right Brace 24"/>
          <p:cNvSpPr/>
          <p:nvPr/>
        </p:nvSpPr>
        <p:spPr>
          <a:xfrm rot="5400000">
            <a:off x="6440506" y="3037901"/>
            <a:ext cx="216150" cy="1330035"/>
          </a:xfrm>
          <a:prstGeom prst="rightBrace">
            <a:avLst>
              <a:gd name="adj1" fmla="val 24680"/>
              <a:gd name="adj2" fmla="val 49359"/>
            </a:avLst>
          </a:prstGeom>
          <a:ln>
            <a:solidFill>
              <a:schemeClr val="accent4"/>
            </a:solidFill>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Box 25"/>
          <p:cNvSpPr txBox="1"/>
          <p:nvPr/>
        </p:nvSpPr>
        <p:spPr>
          <a:xfrm>
            <a:off x="6167581" y="3849157"/>
            <a:ext cx="762000" cy="230832"/>
          </a:xfrm>
          <a:prstGeom prst="rect">
            <a:avLst/>
          </a:prstGeom>
          <a:noFill/>
        </p:spPr>
        <p:txBody>
          <a:bodyPr wrap="square" rtlCol="0">
            <a:spAutoFit/>
          </a:bodyPr>
          <a:lstStyle/>
          <a:p>
            <a:pPr algn="ctr"/>
            <a:r>
              <a:rPr lang="en-GB" sz="900" dirty="0"/>
              <a:t>Part III</a:t>
            </a:r>
          </a:p>
        </p:txBody>
      </p:sp>
    </p:spTree>
    <p:extLst>
      <p:ext uri="{BB962C8B-B14F-4D97-AF65-F5344CB8AC3E}">
        <p14:creationId xmlns:p14="http://schemas.microsoft.com/office/powerpoint/2010/main" val="931427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5851" t="17991" r="20107" b="6171"/>
          <a:stretch/>
        </p:blipFill>
        <p:spPr>
          <a:xfrm>
            <a:off x="537229" y="1167296"/>
            <a:ext cx="8200372" cy="5462374"/>
          </a:xfrm>
          <a:prstGeom prst="rect">
            <a:avLst/>
          </a:prstGeom>
        </p:spPr>
      </p:pic>
    </p:spTree>
    <p:extLst>
      <p:ext uri="{BB962C8B-B14F-4D97-AF65-F5344CB8AC3E}">
        <p14:creationId xmlns:p14="http://schemas.microsoft.com/office/powerpoint/2010/main" val="3488113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6575" y="1246971"/>
            <a:ext cx="7067550" cy="2031325"/>
          </a:xfrm>
          <a:prstGeom prst="rect">
            <a:avLst/>
          </a:prstGeom>
          <a:noFill/>
        </p:spPr>
        <p:txBody>
          <a:bodyPr wrap="square" rtlCol="0">
            <a:spAutoFit/>
          </a:bodyPr>
          <a:lstStyle/>
          <a:p>
            <a:endParaRPr lang="en-GB" sz="1400" dirty="0" smtClean="0"/>
          </a:p>
          <a:p>
            <a:pPr marL="742950" lvl="1" indent="-285750">
              <a:buFont typeface="Wingdings" panose="05000000000000000000" pitchFamily="2" charset="2"/>
              <a:buChar char="Ø"/>
            </a:pPr>
            <a:r>
              <a:rPr lang="en-GB" sz="1400" dirty="0" smtClean="0"/>
              <a:t>Once we count the quantities of the different intersections we have:</a:t>
            </a:r>
          </a:p>
          <a:p>
            <a:pPr marL="1200150" lvl="2" indent="-285750">
              <a:buFont typeface="Wingdings" panose="05000000000000000000" pitchFamily="2" charset="2"/>
              <a:buChar char="Ø"/>
            </a:pPr>
            <a:r>
              <a:rPr lang="en-GB" sz="1400" dirty="0" smtClean="0"/>
              <a:t>8.159 + 386 + 137 + 1.598 +  … + 5.</a:t>
            </a:r>
          </a:p>
          <a:p>
            <a:pPr lvl="2"/>
            <a:endParaRPr lang="en-GB" sz="1400" dirty="0" smtClean="0"/>
          </a:p>
          <a:p>
            <a:pPr marL="742950" lvl="1" indent="-285750">
              <a:buFont typeface="Wingdings" panose="05000000000000000000" pitchFamily="2" charset="2"/>
              <a:buChar char="Ø"/>
            </a:pPr>
            <a:r>
              <a:rPr lang="en-GB" sz="1400" dirty="0" smtClean="0"/>
              <a:t>14.511 DDIs covered by Drugbank, KEGG, Two sides, and DDI Corpus_2013. This supposes a 77.63 % of coverage.</a:t>
            </a:r>
          </a:p>
          <a:p>
            <a:pPr lvl="1"/>
            <a:endParaRPr lang="en-GB" sz="1400" dirty="0" smtClean="0"/>
          </a:p>
          <a:p>
            <a:pPr marL="342900" indent="-342900">
              <a:buFont typeface="Wingdings" panose="05000000000000000000" pitchFamily="2" charset="2"/>
              <a:buChar char="Ø"/>
            </a:pPr>
            <a:endParaRPr lang="en-GB" sz="1400" dirty="0" smtClean="0"/>
          </a:p>
          <a:p>
            <a:r>
              <a:rPr lang="en-GB" sz="1400" dirty="0" smtClean="0"/>
              <a:t>	</a:t>
            </a:r>
            <a:endParaRPr lang="en-GB" sz="1400" dirty="0"/>
          </a:p>
        </p:txBody>
      </p:sp>
      <p:graphicFrame>
        <p:nvGraphicFramePr>
          <p:cNvPr id="8" name="Table 7"/>
          <p:cNvGraphicFramePr>
            <a:graphicFrameLocks noGrp="1"/>
          </p:cNvGraphicFramePr>
          <p:nvPr>
            <p:extLst>
              <p:ext uri="{D42A27DB-BD31-4B8C-83A1-F6EECF244321}">
                <p14:modId xmlns:p14="http://schemas.microsoft.com/office/powerpoint/2010/main" val="1328563776"/>
              </p:ext>
            </p:extLst>
          </p:nvPr>
        </p:nvGraphicFramePr>
        <p:xfrm>
          <a:off x="206374" y="3604491"/>
          <a:ext cx="3414713" cy="1854200"/>
        </p:xfrm>
        <a:graphic>
          <a:graphicData uri="http://schemas.openxmlformats.org/drawingml/2006/table">
            <a:tbl>
              <a:tblPr firstRow="1" bandRow="1">
                <a:tableStyleId>{D7AC3CCA-C797-4891-BE02-D94E43425B78}</a:tableStyleId>
              </a:tblPr>
              <a:tblGrid>
                <a:gridCol w="3414713">
                  <a:extLst>
                    <a:ext uri="{9D8B030D-6E8A-4147-A177-3AD203B41FA5}">
                      <a16:colId xmlns:a16="http://schemas.microsoft.com/office/drawing/2014/main" val="3597632128"/>
                    </a:ext>
                  </a:extLst>
                </a:gridCol>
              </a:tblGrid>
              <a:tr h="370840">
                <a:tc>
                  <a:txBody>
                    <a:bodyPr/>
                    <a:lstStyle/>
                    <a:p>
                      <a:pPr algn="ctr"/>
                      <a:r>
                        <a:rPr lang="es-ES" sz="1200" b="0" dirty="0" smtClean="0"/>
                        <a:t>Corpus</a:t>
                      </a:r>
                      <a:r>
                        <a:rPr lang="es-ES" sz="1200" b="0" baseline="0" dirty="0" smtClean="0"/>
                        <a:t> </a:t>
                      </a:r>
                      <a:r>
                        <a:rPr lang="es-ES" sz="1200" b="0" dirty="0" smtClean="0"/>
                        <a:t>2011</a:t>
                      </a:r>
                      <a:r>
                        <a:rPr lang="es-ES" sz="1200" b="0" baseline="0" dirty="0" smtClean="0"/>
                        <a:t> – </a:t>
                      </a:r>
                      <a:r>
                        <a:rPr lang="es-ES" sz="1200" b="0" baseline="0" dirty="0" err="1" smtClean="0"/>
                        <a:t>Interaktion_databasen</a:t>
                      </a:r>
                      <a:endParaRPr lang="en-US" sz="1200" b="0" dirty="0"/>
                    </a:p>
                  </a:txBody>
                  <a:tcPr/>
                </a:tc>
                <a:extLst>
                  <a:ext uri="{0D108BD9-81ED-4DB2-BD59-A6C34878D82A}">
                    <a16:rowId xmlns:a16="http://schemas.microsoft.com/office/drawing/2014/main" val="3195178528"/>
                  </a:ext>
                </a:extLst>
              </a:tr>
              <a:tr h="370840">
                <a:tc>
                  <a:txBody>
                    <a:bodyPr/>
                    <a:lstStyle/>
                    <a:p>
                      <a:pPr algn="ctr"/>
                      <a:r>
                        <a:rPr lang="es-ES" sz="1200" dirty="0" smtClean="0"/>
                        <a:t>PK corpus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2912823318"/>
                  </a:ext>
                </a:extLst>
              </a:tr>
              <a:tr h="370840">
                <a:tc>
                  <a:txBody>
                    <a:bodyPr/>
                    <a:lstStyle/>
                    <a:p>
                      <a:pPr algn="ctr"/>
                      <a:r>
                        <a:rPr lang="es-ES" sz="1200" dirty="0" smtClean="0"/>
                        <a:t>NLM corpus</a:t>
                      </a:r>
                      <a:r>
                        <a:rPr lang="es-ES" sz="1200" baseline="0" dirty="0" smtClean="0"/>
                        <a:t> – </a:t>
                      </a:r>
                      <a:r>
                        <a:rPr lang="es-ES" sz="1200" baseline="0" dirty="0" err="1" smtClean="0"/>
                        <a:t>Interaktion</a:t>
                      </a:r>
                      <a:r>
                        <a:rPr lang="es-ES" sz="1200" baseline="0" dirty="0" smtClean="0"/>
                        <a:t> </a:t>
                      </a:r>
                      <a:r>
                        <a:rPr lang="es-ES" sz="1200" baseline="0" dirty="0" err="1" smtClean="0"/>
                        <a:t>databasen</a:t>
                      </a:r>
                      <a:endParaRPr lang="en-US" sz="1200" dirty="0"/>
                    </a:p>
                  </a:txBody>
                  <a:tcPr/>
                </a:tc>
                <a:extLst>
                  <a:ext uri="{0D108BD9-81ED-4DB2-BD59-A6C34878D82A}">
                    <a16:rowId xmlns:a16="http://schemas.microsoft.com/office/drawing/2014/main" val="2082158730"/>
                  </a:ext>
                </a:extLst>
              </a:tr>
              <a:tr h="370840">
                <a:tc>
                  <a:txBody>
                    <a:bodyPr/>
                    <a:lstStyle/>
                    <a:p>
                      <a:pPr algn="ctr"/>
                      <a:r>
                        <a:rPr lang="es-ES" sz="1200" dirty="0" smtClean="0"/>
                        <a:t>ONC HIGH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3693210154"/>
                  </a:ext>
                </a:extLst>
              </a:tr>
              <a:tr h="370840">
                <a:tc>
                  <a:txBody>
                    <a:bodyPr/>
                    <a:lstStyle/>
                    <a:p>
                      <a:pPr algn="ctr"/>
                      <a:r>
                        <a:rPr lang="es-ES" sz="1200" dirty="0" smtClean="0"/>
                        <a:t>Crediblemeds – </a:t>
                      </a:r>
                      <a:r>
                        <a:rPr lang="es-ES" sz="1200" dirty="0" err="1" smtClean="0"/>
                        <a:t>Interaktion</a:t>
                      </a:r>
                      <a:r>
                        <a:rPr lang="es-ES" sz="1200" dirty="0" smtClean="0"/>
                        <a:t> </a:t>
                      </a:r>
                      <a:r>
                        <a:rPr lang="es-ES" sz="1200" dirty="0" err="1" smtClean="0"/>
                        <a:t>databasen</a:t>
                      </a:r>
                      <a:endParaRPr lang="en-US" sz="1200" dirty="0"/>
                    </a:p>
                  </a:txBody>
                  <a:tcPr/>
                </a:tc>
                <a:extLst>
                  <a:ext uri="{0D108BD9-81ED-4DB2-BD59-A6C34878D82A}">
                    <a16:rowId xmlns:a16="http://schemas.microsoft.com/office/drawing/2014/main" val="38410869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87427013"/>
              </p:ext>
            </p:extLst>
          </p:nvPr>
        </p:nvGraphicFramePr>
        <p:xfrm>
          <a:off x="3621087" y="3604491"/>
          <a:ext cx="1238250" cy="1854200"/>
        </p:xfrm>
        <a:graphic>
          <a:graphicData uri="http://schemas.openxmlformats.org/drawingml/2006/table">
            <a:tbl>
              <a:tblPr firstRow="1" bandRow="1">
                <a:tableStyleId>{D7AC3CCA-C797-4891-BE02-D94E43425B78}</a:tableStyleId>
              </a:tblPr>
              <a:tblGrid>
                <a:gridCol w="1238250">
                  <a:extLst>
                    <a:ext uri="{9D8B030D-6E8A-4147-A177-3AD203B41FA5}">
                      <a16:colId xmlns:a16="http://schemas.microsoft.com/office/drawing/2014/main" val="554773880"/>
                    </a:ext>
                  </a:extLst>
                </a:gridCol>
              </a:tblGrid>
              <a:tr h="370840">
                <a:tc>
                  <a:txBody>
                    <a:bodyPr/>
                    <a:lstStyle/>
                    <a:p>
                      <a:pPr algn="ctr"/>
                      <a:r>
                        <a:rPr lang="es-ES" sz="1200" b="0" dirty="0" smtClean="0"/>
                        <a:t>389</a:t>
                      </a:r>
                      <a:endParaRPr lang="en-US" sz="1200" b="0" dirty="0"/>
                    </a:p>
                  </a:txBody>
                  <a:tcPr/>
                </a:tc>
                <a:extLst>
                  <a:ext uri="{0D108BD9-81ED-4DB2-BD59-A6C34878D82A}">
                    <a16:rowId xmlns:a16="http://schemas.microsoft.com/office/drawing/2014/main" val="4283779174"/>
                  </a:ext>
                </a:extLst>
              </a:tr>
              <a:tr h="370840">
                <a:tc>
                  <a:txBody>
                    <a:bodyPr/>
                    <a:lstStyle/>
                    <a:p>
                      <a:pPr algn="ctr"/>
                      <a:r>
                        <a:rPr lang="es-ES" sz="1200" dirty="0" smtClean="0"/>
                        <a:t>277</a:t>
                      </a:r>
                      <a:endParaRPr lang="en-US" sz="1200" dirty="0"/>
                    </a:p>
                  </a:txBody>
                  <a:tcPr/>
                </a:tc>
                <a:extLst>
                  <a:ext uri="{0D108BD9-81ED-4DB2-BD59-A6C34878D82A}">
                    <a16:rowId xmlns:a16="http://schemas.microsoft.com/office/drawing/2014/main" val="1947526173"/>
                  </a:ext>
                </a:extLst>
              </a:tr>
              <a:tr h="370840">
                <a:tc>
                  <a:txBody>
                    <a:bodyPr/>
                    <a:lstStyle/>
                    <a:p>
                      <a:pPr algn="ctr"/>
                      <a:r>
                        <a:rPr lang="es-ES" sz="1200" dirty="0" smtClean="0"/>
                        <a:t>268</a:t>
                      </a:r>
                      <a:endParaRPr lang="en-US" sz="1200" dirty="0"/>
                    </a:p>
                  </a:txBody>
                  <a:tcPr/>
                </a:tc>
                <a:extLst>
                  <a:ext uri="{0D108BD9-81ED-4DB2-BD59-A6C34878D82A}">
                    <a16:rowId xmlns:a16="http://schemas.microsoft.com/office/drawing/2014/main" val="1386619222"/>
                  </a:ext>
                </a:extLst>
              </a:tr>
              <a:tr h="370840">
                <a:tc>
                  <a:txBody>
                    <a:bodyPr/>
                    <a:lstStyle/>
                    <a:p>
                      <a:pPr algn="ctr"/>
                      <a:r>
                        <a:rPr lang="es-ES" sz="1200" dirty="0" smtClean="0"/>
                        <a:t>155</a:t>
                      </a:r>
                      <a:endParaRPr lang="en-US" sz="1200" dirty="0"/>
                    </a:p>
                  </a:txBody>
                  <a:tcPr/>
                </a:tc>
                <a:extLst>
                  <a:ext uri="{0D108BD9-81ED-4DB2-BD59-A6C34878D82A}">
                    <a16:rowId xmlns:a16="http://schemas.microsoft.com/office/drawing/2014/main" val="89687658"/>
                  </a:ext>
                </a:extLst>
              </a:tr>
              <a:tr h="370840">
                <a:tc>
                  <a:txBody>
                    <a:bodyPr/>
                    <a:lstStyle/>
                    <a:p>
                      <a:pPr algn="ctr"/>
                      <a:r>
                        <a:rPr lang="es-ES" sz="1200" dirty="0" smtClean="0"/>
                        <a:t>80</a:t>
                      </a:r>
                      <a:endParaRPr lang="en-US" sz="1200" dirty="0"/>
                    </a:p>
                  </a:txBody>
                  <a:tcPr/>
                </a:tc>
                <a:extLst>
                  <a:ext uri="{0D108BD9-81ED-4DB2-BD59-A6C34878D82A}">
                    <a16:rowId xmlns:a16="http://schemas.microsoft.com/office/drawing/2014/main" val="4110831216"/>
                  </a:ext>
                </a:extLst>
              </a:tr>
            </a:tbl>
          </a:graphicData>
        </a:graphic>
      </p:graphicFrame>
      <p:sp>
        <p:nvSpPr>
          <p:cNvPr id="11" name="TextBox 10"/>
          <p:cNvSpPr txBox="1"/>
          <p:nvPr/>
        </p:nvSpPr>
        <p:spPr>
          <a:xfrm>
            <a:off x="3877324" y="5501125"/>
            <a:ext cx="1119187" cy="276999"/>
          </a:xfrm>
          <a:prstGeom prst="rect">
            <a:avLst/>
          </a:prstGeom>
          <a:noFill/>
        </p:spPr>
        <p:txBody>
          <a:bodyPr wrap="square" rtlCol="0">
            <a:spAutoFit/>
          </a:bodyPr>
          <a:lstStyle/>
          <a:p>
            <a:r>
              <a:rPr lang="es-ES" sz="1200" dirty="0" smtClean="0"/>
              <a:t>6,254 %</a:t>
            </a:r>
            <a:endParaRPr lang="en-US" sz="1400" dirty="0"/>
          </a:p>
        </p:txBody>
      </p:sp>
      <p:cxnSp>
        <p:nvCxnSpPr>
          <p:cNvPr id="14" name="Straight Arrow Connector 13"/>
          <p:cNvCxnSpPr/>
          <p:nvPr/>
        </p:nvCxnSpPr>
        <p:spPr>
          <a:xfrm>
            <a:off x="6337300" y="2946400"/>
            <a:ext cx="304800" cy="95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105400" y="4851400"/>
            <a:ext cx="12319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46800" y="4244528"/>
            <a:ext cx="2438400" cy="369332"/>
          </a:xfrm>
          <a:prstGeom prst="rect">
            <a:avLst/>
          </a:prstGeom>
          <a:noFill/>
        </p:spPr>
        <p:txBody>
          <a:bodyPr wrap="square" rtlCol="0">
            <a:spAutoFit/>
          </a:bodyPr>
          <a:lstStyle/>
          <a:p>
            <a:r>
              <a:rPr lang="en-GB" dirty="0" smtClean="0"/>
              <a:t>(77,63%, 83,88%)</a:t>
            </a:r>
            <a:endParaRPr lang="en-GB" dirty="0"/>
          </a:p>
        </p:txBody>
      </p:sp>
    </p:spTree>
    <p:extLst>
      <p:ext uri="{BB962C8B-B14F-4D97-AF65-F5344CB8AC3E}">
        <p14:creationId xmlns:p14="http://schemas.microsoft.com/office/powerpoint/2010/main" val="3541362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Drugbank</a:t>
            </a:r>
            <a:endParaRPr lang="en-GB" dirty="0"/>
          </a:p>
        </p:txBody>
      </p:sp>
      <p:sp>
        <p:nvSpPr>
          <p:cNvPr id="6" name="Rectangle 5"/>
          <p:cNvSpPr/>
          <p:nvPr/>
        </p:nvSpPr>
        <p:spPr>
          <a:xfrm>
            <a:off x="774699" y="1742211"/>
            <a:ext cx="7512653" cy="3416320"/>
          </a:xfrm>
          <a:prstGeom prst="rect">
            <a:avLst/>
          </a:prstGeom>
        </p:spPr>
        <p:txBody>
          <a:bodyPr wrap="square">
            <a:spAutoFit/>
          </a:bodyPr>
          <a:lstStyle/>
          <a:p>
            <a:pPr marL="285750" indent="-285750">
              <a:buFont typeface="Wingdings" panose="05000000000000000000" pitchFamily="2" charset="2"/>
              <a:buChar char="Ø"/>
            </a:pPr>
            <a:r>
              <a:rPr lang="en-US" dirty="0">
                <a:solidFill>
                  <a:srgbClr val="212529"/>
                </a:solidFill>
                <a:latin typeface="gemeli"/>
              </a:rPr>
              <a:t>The </a:t>
            </a:r>
            <a:r>
              <a:rPr lang="en-US" dirty="0" err="1">
                <a:solidFill>
                  <a:srgbClr val="212529"/>
                </a:solidFill>
                <a:latin typeface="gemeli"/>
              </a:rPr>
              <a:t>DrugBank</a:t>
            </a:r>
            <a:r>
              <a:rPr lang="en-US" dirty="0">
                <a:solidFill>
                  <a:srgbClr val="212529"/>
                </a:solidFill>
                <a:latin typeface="gemeli"/>
              </a:rPr>
              <a:t> database is a unique bioinformatics and cheminformatics resource that combines detailed drug data with comprehensive drug target information</a:t>
            </a:r>
            <a:r>
              <a:rPr lang="en-US" dirty="0" smtClean="0">
                <a:solidFill>
                  <a:srgbClr val="212529"/>
                </a:solidFill>
                <a:latin typeface="gemeli"/>
              </a:rPr>
              <a:t>.</a:t>
            </a:r>
          </a:p>
          <a:p>
            <a:pPr marL="285750" indent="-285750">
              <a:buFont typeface="Wingdings" panose="05000000000000000000" pitchFamily="2" charset="2"/>
              <a:buChar char="Ø"/>
            </a:pP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a:p>
            <a:pPr marL="285750" indent="-285750">
              <a:buFont typeface="Wingdings" panose="05000000000000000000" pitchFamily="2" charset="2"/>
              <a:buChar char="Ø"/>
            </a:pPr>
            <a:r>
              <a:rPr lang="en-US" u="sng" dirty="0" err="1"/>
              <a:t>Wishart</a:t>
            </a:r>
            <a:r>
              <a:rPr lang="en-US" u="sng" dirty="0"/>
              <a:t> DS, </a:t>
            </a:r>
            <a:r>
              <a:rPr lang="en-US" u="sng" dirty="0" err="1"/>
              <a:t>Feunang</a:t>
            </a:r>
            <a:r>
              <a:rPr lang="en-US" u="sng" dirty="0"/>
              <a:t> YD, </a:t>
            </a:r>
            <a:r>
              <a:rPr lang="en-US" u="sng" dirty="0" err="1"/>
              <a:t>Guo</a:t>
            </a:r>
            <a:r>
              <a:rPr lang="en-US" u="sng" dirty="0"/>
              <a:t> AC, Lo EJ, </a:t>
            </a:r>
            <a:r>
              <a:rPr lang="en-US" u="sng" dirty="0" err="1"/>
              <a:t>Marcu</a:t>
            </a:r>
            <a:r>
              <a:rPr lang="en-US" u="sng" dirty="0"/>
              <a:t> A, Grant JR, Sajed T, Johnson D, Li C, </a:t>
            </a:r>
            <a:r>
              <a:rPr lang="en-US" u="sng" dirty="0" err="1"/>
              <a:t>Sayeeda</a:t>
            </a:r>
            <a:r>
              <a:rPr lang="en-US" u="sng" dirty="0"/>
              <a:t> Z, </a:t>
            </a:r>
            <a:r>
              <a:rPr lang="en-US" u="sng" dirty="0" err="1"/>
              <a:t>Assempour</a:t>
            </a:r>
            <a:r>
              <a:rPr lang="en-US" u="sng" dirty="0"/>
              <a:t> N, </a:t>
            </a:r>
            <a:r>
              <a:rPr lang="en-US" u="sng" dirty="0" err="1"/>
              <a:t>Iynkkaran</a:t>
            </a:r>
            <a:r>
              <a:rPr lang="en-US" u="sng" dirty="0"/>
              <a:t> I, Liu Y, </a:t>
            </a:r>
            <a:r>
              <a:rPr lang="en-US" u="sng" dirty="0" err="1"/>
              <a:t>Maciejewski</a:t>
            </a:r>
            <a:r>
              <a:rPr lang="en-US" u="sng" dirty="0"/>
              <a:t> A, Gale N, Wilson A, Chin L, Cummings R, Le D, </a:t>
            </a:r>
            <a:r>
              <a:rPr lang="en-US" u="sng" dirty="0" err="1"/>
              <a:t>Pon</a:t>
            </a:r>
            <a:r>
              <a:rPr lang="en-US" u="sng" dirty="0"/>
              <a:t> A, Knox C, Wilson M. </a:t>
            </a:r>
            <a:r>
              <a:rPr lang="en-US" u="sng" dirty="0" err="1"/>
              <a:t>DrugBank</a:t>
            </a:r>
            <a:r>
              <a:rPr lang="en-US" u="sng" dirty="0"/>
              <a:t> 5.0: a major update to the </a:t>
            </a:r>
            <a:r>
              <a:rPr lang="en-US" u="sng" dirty="0" err="1"/>
              <a:t>DrugBank</a:t>
            </a:r>
            <a:r>
              <a:rPr lang="en-US" u="sng" dirty="0"/>
              <a:t> database for 2018. Nucleic Acids Res. 2017 Nov 8. </a:t>
            </a:r>
            <a:r>
              <a:rPr lang="en-US" u="sng" dirty="0" err="1"/>
              <a:t>doi</a:t>
            </a:r>
            <a:r>
              <a:rPr lang="en-US" u="sng" dirty="0"/>
              <a:t>: 10.1093/</a:t>
            </a:r>
            <a:r>
              <a:rPr lang="en-US" u="sng" dirty="0" err="1"/>
              <a:t>nar</a:t>
            </a:r>
            <a:r>
              <a:rPr lang="en-US" u="sng" dirty="0"/>
              <a:t>/gkx1037.</a:t>
            </a:r>
            <a:endParaRPr lang="en-GB" u="sng" dirty="0"/>
          </a:p>
        </p:txBody>
      </p:sp>
    </p:spTree>
    <p:extLst>
      <p:ext uri="{BB962C8B-B14F-4D97-AF65-F5344CB8AC3E}">
        <p14:creationId xmlns:p14="http://schemas.microsoft.com/office/powerpoint/2010/main" val="2360937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647700" y="510369"/>
            <a:ext cx="6858000" cy="1006476"/>
          </a:xfrm>
        </p:spPr>
        <p:txBody>
          <a:bodyPr/>
          <a:lstStyle/>
          <a:p>
            <a:r>
              <a:rPr lang="en-GB" dirty="0" smtClean="0"/>
              <a:t>KEGG</a:t>
            </a:r>
            <a:endParaRPr lang="en-GB" dirty="0"/>
          </a:p>
        </p:txBody>
      </p:sp>
      <p:sp>
        <p:nvSpPr>
          <p:cNvPr id="7" name="Rectangle 6"/>
          <p:cNvSpPr/>
          <p:nvPr/>
        </p:nvSpPr>
        <p:spPr>
          <a:xfrm>
            <a:off x="774700" y="1742211"/>
            <a:ext cx="7762908" cy="3970318"/>
          </a:xfrm>
          <a:prstGeom prst="rect">
            <a:avLst/>
          </a:prstGeom>
        </p:spPr>
        <p:txBody>
          <a:bodyPr wrap="square">
            <a:spAutoFit/>
          </a:bodyPr>
          <a:lstStyle/>
          <a:p>
            <a:pPr marL="285750" indent="-285750">
              <a:buFont typeface="Wingdings" panose="05000000000000000000" pitchFamily="2" charset="2"/>
              <a:buChar char="Ø"/>
            </a:pPr>
            <a:r>
              <a:rPr lang="en-US" dirty="0"/>
              <a:t>C</a:t>
            </a:r>
            <a:r>
              <a:rPr lang="en-US" dirty="0" smtClean="0"/>
              <a:t>omprehensive </a:t>
            </a:r>
            <a:r>
              <a:rPr lang="en-US" dirty="0"/>
              <a:t>drug information resource for approved drugs in Japan, USA and Europe, unified based on the chemical structure and/or the chemical component of active ingredients</a:t>
            </a:r>
            <a:r>
              <a:rPr lang="en-US" dirty="0" smtClean="0"/>
              <a:t>.</a:t>
            </a:r>
          </a:p>
          <a:p>
            <a:endParaRPr lang="en-US" dirty="0" smtClean="0"/>
          </a:p>
          <a:p>
            <a:pPr marL="285750" indent="-285750">
              <a:buFont typeface="Wingdings" panose="05000000000000000000" pitchFamily="2" charset="2"/>
              <a:buChar char="Ø"/>
            </a:pPr>
            <a:r>
              <a:rPr lang="en-US" dirty="0" smtClean="0"/>
              <a:t> Each drug is associated </a:t>
            </a:r>
            <a:r>
              <a:rPr lang="en-US" dirty="0"/>
              <a:t>with KEGG original annotations including therapeutic targets, drug metabolism, and other molecular interaction network information</a:t>
            </a:r>
            <a:r>
              <a:rPr lang="en-US" dirty="0" smtClean="0"/>
              <a:t>.</a:t>
            </a: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r>
              <a:rPr lang="en-US" dirty="0" err="1"/>
              <a:t>Kanehisa</a:t>
            </a:r>
            <a:r>
              <a:rPr lang="en-US" dirty="0"/>
              <a:t>, M. and </a:t>
            </a:r>
            <a:r>
              <a:rPr lang="en-US" dirty="0" err="1"/>
              <a:t>Goto</a:t>
            </a:r>
            <a:r>
              <a:rPr lang="en-US" dirty="0"/>
              <a:t>, S.; KEGG: Kyoto Encyclopedia of Genes and Genomes. Nucleic Acids Res. 28, 27-30 (2000).</a:t>
            </a: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p:txBody>
      </p:sp>
    </p:spTree>
    <p:extLst>
      <p:ext uri="{BB962C8B-B14F-4D97-AF65-F5344CB8AC3E}">
        <p14:creationId xmlns:p14="http://schemas.microsoft.com/office/powerpoint/2010/main" val="24821339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NDF-RT</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74700" y="1742211"/>
            <a:ext cx="7762908" cy="3693319"/>
          </a:xfrm>
          <a:prstGeom prst="rect">
            <a:avLst/>
          </a:prstGeom>
        </p:spPr>
        <p:txBody>
          <a:bodyPr wrap="square">
            <a:spAutoFit/>
          </a:bodyPr>
          <a:lstStyle/>
          <a:p>
            <a:pPr marL="285750" indent="-285750">
              <a:buFont typeface="Wingdings" panose="05000000000000000000" pitchFamily="2" charset="2"/>
              <a:buChar char="Ø"/>
            </a:pPr>
            <a:r>
              <a:rPr lang="en-US" dirty="0"/>
              <a:t>The National Drug File - Reference Terminology (NDF-RT) is produced by the U.S. Department of Veterans Affairs, Veterans Health Administration (VHA</a:t>
            </a:r>
            <a:r>
              <a:rPr lang="en-US" dirty="0" smtClean="0"/>
              <a:t>). Until 2014</a:t>
            </a: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r>
              <a:rPr lang="en-US" dirty="0"/>
              <a:t>NDF-RT is used for modeling drug characteristics including ingredients, chemical structure, dose form, physiologic effect, mechanism of action, pharmacokinetics, and related diseases.</a:t>
            </a:r>
            <a:endParaRPr lang="en-US" dirty="0">
              <a:solidFill>
                <a:srgbClr val="212529"/>
              </a:solidFill>
              <a:latin typeface="gemeli"/>
            </a:endParaRPr>
          </a:p>
          <a:p>
            <a:pPr marL="285750" indent="-285750">
              <a:buFont typeface="Wingdings" panose="05000000000000000000" pitchFamily="2" charset="2"/>
              <a:buChar char="Ø"/>
            </a:pP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r>
              <a:rPr lang="en-US" dirty="0" err="1"/>
              <a:t>Kanehisa</a:t>
            </a:r>
            <a:r>
              <a:rPr lang="en-US" dirty="0"/>
              <a:t>, M. and </a:t>
            </a:r>
            <a:r>
              <a:rPr lang="en-US" dirty="0" err="1"/>
              <a:t>Goto</a:t>
            </a:r>
            <a:r>
              <a:rPr lang="en-US" dirty="0"/>
              <a:t>, S.; KEGG: Kyoto Encyclopedia of Genes and Genomes. Nucleic Acids Res. 28, 27-30 (2000).</a:t>
            </a: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p:txBody>
      </p:sp>
    </p:spTree>
    <p:extLst>
      <p:ext uri="{BB962C8B-B14F-4D97-AF65-F5344CB8AC3E}">
        <p14:creationId xmlns:p14="http://schemas.microsoft.com/office/powerpoint/2010/main" val="1074921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TWOSIDES</a:t>
            </a:r>
            <a:endParaRPr lang="en-GB" dirty="0"/>
          </a:p>
        </p:txBody>
      </p:sp>
      <p:sp>
        <p:nvSpPr>
          <p:cNvPr id="6" name="Rectangle 5"/>
          <p:cNvSpPr/>
          <p:nvPr/>
        </p:nvSpPr>
        <p:spPr>
          <a:xfrm>
            <a:off x="774700" y="1742211"/>
            <a:ext cx="7762908" cy="646331"/>
          </a:xfrm>
          <a:prstGeom prst="rect">
            <a:avLst/>
          </a:prstGeom>
        </p:spPr>
        <p:txBody>
          <a:bodyPr wrap="square">
            <a:spAutoFit/>
          </a:bodyPr>
          <a:lstStyle/>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p:txBody>
      </p:sp>
      <p:sp>
        <p:nvSpPr>
          <p:cNvPr id="7" name="Rectangle 6"/>
          <p:cNvSpPr/>
          <p:nvPr/>
        </p:nvSpPr>
        <p:spPr>
          <a:xfrm>
            <a:off x="774700" y="1742211"/>
            <a:ext cx="7762908" cy="646331"/>
          </a:xfrm>
          <a:prstGeom prst="rect">
            <a:avLst/>
          </a:prstGeom>
        </p:spPr>
        <p:txBody>
          <a:bodyPr wrap="square">
            <a:spAutoFit/>
          </a:bodyPr>
          <a:lstStyle/>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p:txBody>
      </p:sp>
      <p:sp>
        <p:nvSpPr>
          <p:cNvPr id="9" name="Rectangle 8"/>
          <p:cNvSpPr/>
          <p:nvPr/>
        </p:nvSpPr>
        <p:spPr>
          <a:xfrm>
            <a:off x="774700" y="1742211"/>
            <a:ext cx="7762908" cy="646331"/>
          </a:xfrm>
          <a:prstGeom prst="rect">
            <a:avLst/>
          </a:prstGeom>
        </p:spPr>
        <p:txBody>
          <a:bodyPr wrap="square">
            <a:spAutoFit/>
          </a:bodyPr>
          <a:lstStyle/>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p:txBody>
      </p:sp>
      <p:sp>
        <p:nvSpPr>
          <p:cNvPr id="10" name="Rectangle 9"/>
          <p:cNvSpPr/>
          <p:nvPr/>
        </p:nvSpPr>
        <p:spPr>
          <a:xfrm>
            <a:off x="774700" y="1742211"/>
            <a:ext cx="7762908" cy="3693319"/>
          </a:xfrm>
          <a:prstGeom prst="rect">
            <a:avLst/>
          </a:prstGeom>
        </p:spPr>
        <p:txBody>
          <a:bodyPr wrap="square">
            <a:spAutoFit/>
          </a:bodyPr>
          <a:lstStyle/>
          <a:p>
            <a:pPr marL="285750" indent="-285750">
              <a:buFont typeface="Wingdings" panose="05000000000000000000" pitchFamily="2" charset="2"/>
              <a:buChar char="Ø"/>
            </a:pPr>
            <a:r>
              <a:rPr lang="en-US" dirty="0"/>
              <a:t>These data represent an update from the data released with the publication of [</a:t>
            </a:r>
            <a:r>
              <a:rPr lang="en-US" dirty="0">
                <a:hlinkClick r:id="rId3"/>
              </a:rPr>
              <a:t>1</a:t>
            </a:r>
            <a:r>
              <a:rPr lang="en-US" dirty="0"/>
              <a:t>], to include adverse events reported to the FDA through </a:t>
            </a:r>
            <a:r>
              <a:rPr lang="en-US" dirty="0">
                <a:hlinkClick r:id="rId4"/>
              </a:rPr>
              <a:t>FAERS</a:t>
            </a:r>
            <a:r>
              <a:rPr lang="en-US" dirty="0"/>
              <a:t> up to and including 2014</a:t>
            </a:r>
            <a:r>
              <a:rPr lang="en-US" dirty="0" smtClean="0"/>
              <a:t>.</a:t>
            </a:r>
          </a:p>
          <a:p>
            <a:pPr marL="285750" indent="-285750">
              <a:buFont typeface="Wingdings" panose="05000000000000000000" pitchFamily="2" charset="2"/>
              <a:buChar char="Ø"/>
            </a:pPr>
            <a:endParaRPr lang="en-US" dirty="0" smtClean="0">
              <a:solidFill>
                <a:srgbClr val="212529"/>
              </a:solidFill>
              <a:latin typeface="gemeli"/>
            </a:endParaRPr>
          </a:p>
          <a:p>
            <a:endParaRPr lang="en-US" dirty="0">
              <a:solidFill>
                <a:srgbClr val="212529"/>
              </a:solidFill>
              <a:latin typeface="gemeli"/>
            </a:endParaRPr>
          </a:p>
          <a:p>
            <a:pPr marL="285750" indent="-285750">
              <a:buFont typeface="Wingdings" panose="05000000000000000000" pitchFamily="2" charset="2"/>
              <a:buChar char="Ø"/>
            </a:pPr>
            <a:r>
              <a:rPr lang="en-US" dirty="0" smtClean="0">
                <a:solidFill>
                  <a:srgbClr val="212529"/>
                </a:solidFill>
                <a:latin typeface="gemeli"/>
              </a:rPr>
              <a:t>Peculiarity that focuses of side effects of DDIs.</a:t>
            </a:r>
          </a:p>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a:p>
            <a:pPr marL="285750" indent="-285750">
              <a:buFont typeface="Wingdings" panose="05000000000000000000" pitchFamily="2" charset="2"/>
              <a:buChar char="Ø"/>
            </a:pPr>
            <a:r>
              <a:rPr lang="en-US" dirty="0"/>
              <a:t> </a:t>
            </a:r>
            <a:r>
              <a:rPr lang="en-US" dirty="0" err="1"/>
              <a:t>Tatonetti</a:t>
            </a:r>
            <a:r>
              <a:rPr lang="en-US" dirty="0"/>
              <a:t>, Nicholas P., P. Ye Patrick, Roxana </a:t>
            </a:r>
            <a:r>
              <a:rPr lang="en-US" dirty="0" err="1"/>
              <a:t>Daneshjou</a:t>
            </a:r>
            <a:r>
              <a:rPr lang="en-US" dirty="0"/>
              <a:t>, and Russ B. Altman. "Data-driven prediction of drug effects and interactions." Science translational medicine 4, no. 125 (2012): 125ra31-125ra31. </a:t>
            </a:r>
            <a:r>
              <a:rPr lang="en-US" dirty="0">
                <a:hlinkClick r:id="rId5"/>
              </a:rPr>
              <a:t>doi:10.1126/scitranslmed.3003377</a:t>
            </a:r>
            <a:endParaRPr lang="en-US" dirty="0">
              <a:solidFill>
                <a:srgbClr val="212529"/>
              </a:solidFill>
              <a:latin typeface="gemeli"/>
            </a:endParaRPr>
          </a:p>
          <a:p>
            <a:endParaRPr lang="en-US" dirty="0">
              <a:solidFill>
                <a:srgbClr val="212529"/>
              </a:solidFill>
              <a:latin typeface="gemeli"/>
            </a:endParaRPr>
          </a:p>
        </p:txBody>
      </p:sp>
    </p:spTree>
    <p:extLst>
      <p:ext uri="{BB962C8B-B14F-4D97-AF65-F5344CB8AC3E}">
        <p14:creationId xmlns:p14="http://schemas.microsoft.com/office/powerpoint/2010/main" val="2998769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7" name="TextBox 6"/>
          <p:cNvSpPr txBox="1"/>
          <p:nvPr/>
        </p:nvSpPr>
        <p:spPr>
          <a:xfrm>
            <a:off x="647700" y="2562167"/>
            <a:ext cx="7038109"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Webpage focused on drugs and DDIs that induce arrhythmias and prolong QT interval.</a:t>
            </a:r>
          </a:p>
          <a:p>
            <a:endParaRPr lang="en-US" dirty="0"/>
          </a:p>
          <a:p>
            <a:pPr marL="285750" indent="-285750">
              <a:buFont typeface="Wingdings" panose="05000000000000000000" pitchFamily="2" charset="2"/>
              <a:buChar char="Ø"/>
            </a:pPr>
            <a:r>
              <a:rPr lang="en-US" dirty="0"/>
              <a:t>Woosley RL, </a:t>
            </a:r>
            <a:r>
              <a:rPr lang="en-US" dirty="0" err="1"/>
              <a:t>Heise</a:t>
            </a:r>
            <a:r>
              <a:rPr lang="en-US" dirty="0"/>
              <a:t> CW , Gallo T, Tate J, Woosley D and Romero KA,  </a:t>
            </a:r>
            <a:r>
              <a:rPr lang="en-US" dirty="0">
                <a:hlinkClick r:id="rId3"/>
              </a:rPr>
              <a:t>www.CredibleMeds.org</a:t>
            </a:r>
            <a:r>
              <a:rPr lang="en-US" dirty="0"/>
              <a:t>,  </a:t>
            </a:r>
            <a:r>
              <a:rPr lang="en-US" dirty="0" err="1"/>
              <a:t>QTdrugs</a:t>
            </a:r>
            <a:r>
              <a:rPr lang="en-US" dirty="0"/>
              <a:t> List, [Accession Date], AZCERT, Inc. 1822 Innovation Park Dr., Oro Valley, AZ  85755</a:t>
            </a:r>
          </a:p>
        </p:txBody>
      </p:sp>
      <p:sp>
        <p:nvSpPr>
          <p:cNvPr id="5" name="Title 1"/>
          <p:cNvSpPr>
            <a:spLocks noGrp="1"/>
          </p:cNvSpPr>
          <p:nvPr>
            <p:ph type="ctrTitle"/>
          </p:nvPr>
        </p:nvSpPr>
        <p:spPr>
          <a:xfrm>
            <a:off x="647700" y="510369"/>
            <a:ext cx="6858000" cy="1006476"/>
          </a:xfrm>
        </p:spPr>
        <p:txBody>
          <a:bodyPr/>
          <a:lstStyle/>
          <a:p>
            <a:r>
              <a:rPr lang="en-GB" dirty="0" smtClean="0"/>
              <a:t>CREDIBLEMEDS</a:t>
            </a:r>
            <a:endParaRPr lang="en-GB" dirty="0"/>
          </a:p>
        </p:txBody>
      </p:sp>
    </p:spTree>
    <p:extLst>
      <p:ext uri="{BB962C8B-B14F-4D97-AF65-F5344CB8AC3E}">
        <p14:creationId xmlns:p14="http://schemas.microsoft.com/office/powerpoint/2010/main" val="2602831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144609"/>
            <a:ext cx="6858000" cy="1006476"/>
          </a:xfrm>
        </p:spPr>
        <p:txBody>
          <a:bodyPr/>
          <a:lstStyle/>
          <a:p>
            <a:r>
              <a:rPr lang="en-GB" dirty="0" smtClean="0"/>
              <a:t>ONC HIGH/NI</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74700" y="1244978"/>
            <a:ext cx="7762908" cy="5632311"/>
          </a:xfrm>
          <a:prstGeom prst="rect">
            <a:avLst/>
          </a:prstGeom>
        </p:spPr>
        <p:txBody>
          <a:bodyPr wrap="square">
            <a:spAutoFit/>
          </a:bodyPr>
          <a:lstStyle/>
          <a:p>
            <a:pPr marL="285750" indent="-285750">
              <a:buFont typeface="Wingdings" panose="05000000000000000000" pitchFamily="2" charset="2"/>
              <a:buChar char="Ø"/>
            </a:pPr>
            <a:r>
              <a:rPr lang="en-US" dirty="0" smtClean="0"/>
              <a:t>Both databases have origin from a consensus and manual annotation between commercial drug companies like </a:t>
            </a:r>
            <a:r>
              <a:rPr lang="en-US" dirty="0" err="1" smtClean="0"/>
              <a:t>Lexicomp</a:t>
            </a:r>
            <a:r>
              <a:rPr lang="en-US" dirty="0" smtClean="0"/>
              <a:t> or Wolters Kluwer.</a:t>
            </a:r>
          </a:p>
          <a:p>
            <a:pPr marL="742950" lvl="1" indent="-285750">
              <a:buFont typeface="Wingdings" panose="05000000000000000000" pitchFamily="2" charset="2"/>
              <a:buChar char="Ø"/>
            </a:pPr>
            <a:r>
              <a:rPr lang="en-US" dirty="0" smtClean="0"/>
              <a:t>ONC HIGH is the compendia that covers the DDIs that should be avoided at all cost.</a:t>
            </a:r>
          </a:p>
          <a:p>
            <a:pPr marL="742950" lvl="1" indent="-285750">
              <a:buFont typeface="Wingdings" panose="05000000000000000000" pitchFamily="2" charset="2"/>
              <a:buChar char="Ø"/>
            </a:pPr>
            <a:r>
              <a:rPr lang="en-US" dirty="0" smtClean="0"/>
              <a:t>ONC NI covers the DDIs that should be monitored during its use.</a:t>
            </a:r>
          </a:p>
          <a:p>
            <a:endParaRPr lang="en-US" dirty="0">
              <a:solidFill>
                <a:srgbClr val="212529"/>
              </a:solidFill>
              <a:latin typeface="gemeli"/>
            </a:endParaRPr>
          </a:p>
          <a:p>
            <a:pPr marL="285750" indent="-285750">
              <a:buFont typeface="Wingdings" panose="05000000000000000000" pitchFamily="2" charset="2"/>
              <a:buChar char="Ø"/>
            </a:pPr>
            <a:r>
              <a:rPr lang="en-GB" dirty="0" smtClean="0"/>
              <a:t>S</a:t>
            </a:r>
            <a:r>
              <a:rPr lang="en-GB" dirty="0"/>
              <a:t>. </a:t>
            </a:r>
            <a:r>
              <a:rPr lang="en-GB" dirty="0" err="1"/>
              <a:t>Phansalkar</a:t>
            </a:r>
            <a:r>
              <a:rPr lang="en-GB" dirty="0"/>
              <a:t>, A.A. Desai, D. Bell, E. Yoshida, J. </a:t>
            </a:r>
            <a:r>
              <a:rPr lang="en-GB" dirty="0" err="1"/>
              <a:t>Doole</a:t>
            </a:r>
            <a:r>
              <a:rPr lang="en-GB" dirty="0"/>
              <a:t>, M. </a:t>
            </a:r>
            <a:r>
              <a:rPr lang="en-GB" dirty="0" err="1"/>
              <a:t>Czochanski</a:t>
            </a:r>
            <a:r>
              <a:rPr lang="en-GB" dirty="0"/>
              <a:t>, et al</a:t>
            </a:r>
            <a:r>
              <a:rPr lang="en-GB" dirty="0" smtClean="0"/>
              <a:t>., </a:t>
            </a:r>
            <a:r>
              <a:rPr lang="en-US" dirty="0" smtClean="0"/>
              <a:t>High-priority </a:t>
            </a:r>
            <a:r>
              <a:rPr lang="en-US" dirty="0"/>
              <a:t>drug–drug interactions for use in electronic health records, </a:t>
            </a:r>
            <a:r>
              <a:rPr lang="en-US" dirty="0" smtClean="0"/>
              <a:t>J.</a:t>
            </a:r>
            <a:r>
              <a:rPr lang="nn-NO" dirty="0" smtClean="0"/>
              <a:t>Am</a:t>
            </a:r>
            <a:r>
              <a:rPr lang="nn-NO" dirty="0"/>
              <a:t>. Med. Inform. Assoc. JAMIA 19 (5) (2012) 735–743</a:t>
            </a:r>
            <a:r>
              <a:rPr lang="nn-NO" dirty="0" smtClean="0"/>
              <a:t>.</a:t>
            </a:r>
          </a:p>
          <a:p>
            <a:pPr marL="285750" indent="-285750">
              <a:buFont typeface="Wingdings" panose="05000000000000000000" pitchFamily="2" charset="2"/>
              <a:buChar char="Ø"/>
            </a:pPr>
            <a:endParaRPr lang="nn-NO" dirty="0"/>
          </a:p>
          <a:p>
            <a:pPr marL="285750" indent="-285750">
              <a:buFont typeface="Wingdings" panose="05000000000000000000" pitchFamily="2" charset="2"/>
              <a:buChar char="Ø"/>
            </a:pPr>
            <a:r>
              <a:rPr lang="en-GB" dirty="0"/>
              <a:t>S. </a:t>
            </a:r>
            <a:r>
              <a:rPr lang="en-GB" dirty="0" err="1"/>
              <a:t>Phansalkar</a:t>
            </a:r>
            <a:r>
              <a:rPr lang="en-GB" dirty="0"/>
              <a:t>, H. van der </a:t>
            </a:r>
            <a:r>
              <a:rPr lang="en-GB" dirty="0" err="1"/>
              <a:t>Sijs</a:t>
            </a:r>
            <a:r>
              <a:rPr lang="en-GB" dirty="0"/>
              <a:t>, A.D. Tucker, A.A. Desai, D.S. Bell, J.M. </a:t>
            </a:r>
            <a:r>
              <a:rPr lang="en-GB" dirty="0" err="1"/>
              <a:t>Teich</a:t>
            </a:r>
            <a:r>
              <a:rPr lang="en-GB" dirty="0"/>
              <a:t>, et al</a:t>
            </a:r>
            <a:r>
              <a:rPr lang="en-GB" dirty="0" smtClean="0"/>
              <a:t>., </a:t>
            </a:r>
            <a:r>
              <a:rPr lang="en-US" dirty="0" smtClean="0"/>
              <a:t>Drug–drug </a:t>
            </a:r>
            <a:r>
              <a:rPr lang="en-US" dirty="0"/>
              <a:t>interactions that should be non-interruptive in order to </a:t>
            </a:r>
            <a:r>
              <a:rPr lang="en-US" dirty="0" smtClean="0"/>
              <a:t>reduce alert </a:t>
            </a:r>
            <a:r>
              <a:rPr lang="en-US" dirty="0"/>
              <a:t>fatigue in electronic health records, J. Am. Med. Inform. Assoc. JAMIA </a:t>
            </a:r>
            <a:r>
              <a:rPr lang="en-US" dirty="0" smtClean="0"/>
              <a:t>20 </a:t>
            </a:r>
            <a:r>
              <a:rPr lang="en-GB" dirty="0" smtClean="0"/>
              <a:t>(3</a:t>
            </a:r>
            <a:r>
              <a:rPr lang="en-GB" dirty="0"/>
              <a:t>) (2013) 489–493.</a:t>
            </a:r>
            <a:endParaRPr lang="nn-NO" dirty="0" smtClean="0"/>
          </a:p>
          <a:p>
            <a:pPr marL="285750" indent="-285750">
              <a:buFont typeface="Wingdings" panose="05000000000000000000" pitchFamily="2" charset="2"/>
              <a:buChar char="Ø"/>
            </a:pPr>
            <a:endParaRPr lang="nn-NO" dirty="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p:txBody>
      </p:sp>
    </p:spTree>
    <p:extLst>
      <p:ext uri="{BB962C8B-B14F-4D97-AF65-F5344CB8AC3E}">
        <p14:creationId xmlns:p14="http://schemas.microsoft.com/office/powerpoint/2010/main" val="2288384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HIV-INSITE</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74700" y="1742211"/>
            <a:ext cx="7762908" cy="2308324"/>
          </a:xfrm>
          <a:prstGeom prst="rect">
            <a:avLst/>
          </a:prstGeom>
        </p:spPr>
        <p:txBody>
          <a:bodyPr wrap="square">
            <a:spAutoFit/>
          </a:bodyPr>
          <a:lstStyle/>
          <a:p>
            <a:pPr marL="285750" indent="-285750">
              <a:buFont typeface="Wingdings" panose="05000000000000000000" pitchFamily="2" charset="2"/>
              <a:buChar char="Ø"/>
            </a:pPr>
            <a:r>
              <a:rPr lang="en-US" dirty="0"/>
              <a:t>Comprehensive, up-to-date information on HIV/AIDS treatment and prevention from the University of California San Francisco</a:t>
            </a:r>
          </a:p>
          <a:p>
            <a:pPr marL="285750" indent="-285750">
              <a:buFont typeface="Wingdings" panose="05000000000000000000" pitchFamily="2" charset="2"/>
              <a:buChar char="Ø"/>
            </a:pPr>
            <a:endParaRPr lang="en-US" dirty="0" smtClean="0">
              <a:solidFill>
                <a:srgbClr val="212529"/>
              </a:solidFill>
              <a:latin typeface="gemeli"/>
            </a:endParaRPr>
          </a:p>
          <a:p>
            <a:endParaRPr lang="en-US" dirty="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endParaRPr lang="en-US" dirty="0">
              <a:solidFill>
                <a:srgbClr val="212529"/>
              </a:solidFill>
              <a:latin typeface="gemeli"/>
            </a:endParaRPr>
          </a:p>
          <a:p>
            <a:pPr marL="285750" indent="-285750">
              <a:buFont typeface="Wingdings" panose="05000000000000000000" pitchFamily="2" charset="2"/>
              <a:buChar char="Ø"/>
            </a:pPr>
            <a:r>
              <a:rPr lang="en-US" dirty="0"/>
              <a:t>HIV </a:t>
            </a:r>
            <a:r>
              <a:rPr lang="en-US" dirty="0" err="1"/>
              <a:t>InSite</a:t>
            </a:r>
            <a:r>
              <a:rPr lang="en-US" dirty="0"/>
              <a:t> is a project of the UCSF Center for HIV Information.</a:t>
            </a:r>
            <a:endParaRPr lang="en-US" dirty="0">
              <a:solidFill>
                <a:srgbClr val="212529"/>
              </a:solidFill>
              <a:latin typeface="gemeli"/>
            </a:endParaRPr>
          </a:p>
        </p:txBody>
      </p:sp>
    </p:spTree>
    <p:extLst>
      <p:ext uri="{BB962C8B-B14F-4D97-AF65-F5344CB8AC3E}">
        <p14:creationId xmlns:p14="http://schemas.microsoft.com/office/powerpoint/2010/main" val="3299321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HIV/HEP/CANCER INTERACTIONS</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23867" y="1857565"/>
            <a:ext cx="7762908" cy="2585323"/>
          </a:xfrm>
          <a:prstGeom prst="rect">
            <a:avLst/>
          </a:prstGeom>
        </p:spPr>
        <p:txBody>
          <a:bodyPr wrap="square">
            <a:spAutoFit/>
          </a:bodyPr>
          <a:lstStyle/>
          <a:p>
            <a:pPr marL="285750" indent="-285750">
              <a:buFont typeface="Wingdings" panose="05000000000000000000" pitchFamily="2" charset="2"/>
              <a:buChar char="Ø"/>
            </a:pPr>
            <a:endParaRPr lang="nn-NO" dirty="0">
              <a:solidFill>
                <a:srgbClr val="212529"/>
              </a:solidFill>
              <a:latin typeface="gemeli"/>
            </a:endParaRPr>
          </a:p>
          <a:p>
            <a:pPr marL="285750" indent="-285750">
              <a:buFont typeface="Wingdings" panose="05000000000000000000" pitchFamily="2" charset="2"/>
              <a:buChar char="Ø"/>
            </a:pPr>
            <a:r>
              <a:rPr lang="en-US" dirty="0" smtClean="0">
                <a:solidFill>
                  <a:srgbClr val="212529"/>
                </a:solidFill>
                <a:latin typeface="gemeli"/>
              </a:rPr>
              <a:t>These three databases correspond to websites maintained by Liverpool university.</a:t>
            </a: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r>
              <a:rPr lang="en-US" dirty="0" smtClean="0">
                <a:solidFill>
                  <a:srgbClr val="212529"/>
                </a:solidFill>
                <a:latin typeface="gemeli"/>
              </a:rPr>
              <a:t>Each one is blasted versus a whole database (762 and 409).</a:t>
            </a: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endParaRPr lang="en-US" dirty="0" smtClean="0">
              <a:solidFill>
                <a:srgbClr val="212529"/>
              </a:solidFill>
              <a:latin typeface="gemeli"/>
            </a:endParaRPr>
          </a:p>
          <a:p>
            <a:pPr marL="285750" indent="-285750">
              <a:buFont typeface="Wingdings" panose="05000000000000000000" pitchFamily="2" charset="2"/>
              <a:buChar char="Ø"/>
            </a:pPr>
            <a:endParaRPr lang="en-US" dirty="0">
              <a:solidFill>
                <a:srgbClr val="212529"/>
              </a:solidFill>
              <a:latin typeface="gemeli"/>
            </a:endParaRPr>
          </a:p>
          <a:p>
            <a:pPr marL="285750" indent="-285750">
              <a:buFont typeface="Wingdings" panose="05000000000000000000" pitchFamily="2" charset="2"/>
              <a:buChar char="Ø"/>
            </a:pPr>
            <a:r>
              <a:rPr lang="en-US" dirty="0">
                <a:hlinkClick r:id="rId3"/>
              </a:rPr>
              <a:t>https://www.covid19-druginteractions.org</a:t>
            </a:r>
            <a:r>
              <a:rPr lang="en-US" dirty="0" smtClean="0">
                <a:hlinkClick r:id="rId3"/>
              </a:rPr>
              <a:t>/</a:t>
            </a:r>
            <a:r>
              <a:rPr lang="en-US" dirty="0" smtClean="0"/>
              <a:t>, in may</a:t>
            </a:r>
            <a:endParaRPr lang="en-US" dirty="0">
              <a:solidFill>
                <a:srgbClr val="212529"/>
              </a:solidFill>
              <a:latin typeface="gemeli"/>
            </a:endParaRPr>
          </a:p>
        </p:txBody>
      </p:sp>
    </p:spTree>
    <p:extLst>
      <p:ext uri="{BB962C8B-B14F-4D97-AF65-F5344CB8AC3E}">
        <p14:creationId xmlns:p14="http://schemas.microsoft.com/office/powerpoint/2010/main" val="3772597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672" y="399697"/>
            <a:ext cx="6858000" cy="1006476"/>
          </a:xfrm>
        </p:spPr>
        <p:txBody>
          <a:bodyPr>
            <a:normAutofit/>
          </a:bodyPr>
          <a:lstStyle/>
          <a:p>
            <a:r>
              <a:rPr lang="es-ES" sz="1800" dirty="0" smtClean="0"/>
              <a:t>The </a:t>
            </a:r>
            <a:r>
              <a:rPr lang="es-ES" sz="1800" dirty="0" err="1" smtClean="0"/>
              <a:t>information</a:t>
            </a:r>
            <a:r>
              <a:rPr lang="es-ES" sz="1800" dirty="0" smtClean="0"/>
              <a:t> </a:t>
            </a:r>
            <a:r>
              <a:rPr lang="es-ES" sz="1800" dirty="0" err="1" smtClean="0"/>
              <a:t>we</a:t>
            </a:r>
            <a:r>
              <a:rPr lang="es-ES" sz="1800" dirty="0" smtClean="0"/>
              <a:t> </a:t>
            </a:r>
            <a:r>
              <a:rPr lang="es-ES" sz="1800" dirty="0" err="1" smtClean="0"/>
              <a:t>have</a:t>
            </a:r>
            <a:r>
              <a:rPr lang="es-ES" sz="1800" dirty="0" smtClean="0"/>
              <a:t> </a:t>
            </a:r>
            <a:r>
              <a:rPr lang="es-ES" sz="1800" dirty="0" err="1" smtClean="0"/>
              <a:t>until</a:t>
            </a:r>
            <a:r>
              <a:rPr lang="es-ES" sz="1800" dirty="0" smtClean="0"/>
              <a:t> the </a:t>
            </a:r>
            <a:r>
              <a:rPr lang="es-ES" sz="1800" dirty="0" err="1" smtClean="0"/>
              <a:t>moment</a:t>
            </a:r>
            <a:endParaRPr lang="en-US" sz="1800" dirty="0"/>
          </a:p>
        </p:txBody>
      </p:sp>
      <p:sp>
        <p:nvSpPr>
          <p:cNvPr id="6" name="TextBox 5"/>
          <p:cNvSpPr txBox="1"/>
          <p:nvPr/>
        </p:nvSpPr>
        <p:spPr>
          <a:xfrm>
            <a:off x="221672" y="1764145"/>
            <a:ext cx="2567709" cy="369332"/>
          </a:xfrm>
          <a:prstGeom prst="rect">
            <a:avLst/>
          </a:prstGeom>
          <a:noFill/>
        </p:spPr>
        <p:txBody>
          <a:bodyPr wrap="square" rtlCol="0">
            <a:spAutoFit/>
          </a:bodyPr>
          <a:lstStyle/>
          <a:p>
            <a:r>
              <a:rPr lang="en-US" u="sng" dirty="0" smtClean="0"/>
              <a:t>Databases analyzed</a:t>
            </a:r>
            <a:endParaRPr lang="en-US" u="sng" dirty="0"/>
          </a:p>
        </p:txBody>
      </p:sp>
      <p:sp>
        <p:nvSpPr>
          <p:cNvPr id="7" name="TextBox 6"/>
          <p:cNvSpPr txBox="1"/>
          <p:nvPr/>
        </p:nvSpPr>
        <p:spPr>
          <a:xfrm>
            <a:off x="221672" y="2304760"/>
            <a:ext cx="2567709" cy="3785652"/>
          </a:xfrm>
          <a:prstGeom prst="rect">
            <a:avLst/>
          </a:prstGeom>
          <a:noFill/>
        </p:spPr>
        <p:txBody>
          <a:bodyPr wrap="square" rtlCol="0">
            <a:spAutoFit/>
          </a:bodyPr>
          <a:lstStyle/>
          <a:p>
            <a:pPr marL="285750" indent="-285750">
              <a:buFont typeface="Wingdings" panose="05000000000000000000" pitchFamily="2" charset="2"/>
              <a:buChar char="Ø"/>
            </a:pPr>
            <a:r>
              <a:rPr lang="en-US" sz="1200" dirty="0" smtClean="0"/>
              <a:t>Drugbank</a:t>
            </a:r>
          </a:p>
          <a:p>
            <a:endParaRPr lang="en-US" sz="1200" dirty="0" smtClean="0"/>
          </a:p>
          <a:p>
            <a:pPr marL="285750" indent="-285750">
              <a:buFont typeface="Wingdings" panose="05000000000000000000" pitchFamily="2" charset="2"/>
              <a:buChar char="Ø"/>
            </a:pPr>
            <a:r>
              <a:rPr lang="en-US" sz="1200" dirty="0" smtClean="0"/>
              <a:t>KEGG</a:t>
            </a:r>
          </a:p>
          <a:p>
            <a:endParaRPr lang="en-US" sz="1200" dirty="0" smtClean="0"/>
          </a:p>
          <a:p>
            <a:pPr marL="285750" indent="-285750">
              <a:buFont typeface="Wingdings" panose="05000000000000000000" pitchFamily="2" charset="2"/>
              <a:buChar char="Ø"/>
            </a:pPr>
            <a:r>
              <a:rPr lang="en-US" sz="1200" dirty="0" smtClean="0"/>
              <a:t>Two sides</a:t>
            </a:r>
          </a:p>
          <a:p>
            <a:endParaRPr lang="en-US" sz="1200" dirty="0" smtClean="0"/>
          </a:p>
          <a:p>
            <a:pPr marL="285750" indent="-285750">
              <a:buFont typeface="Wingdings" panose="05000000000000000000" pitchFamily="2" charset="2"/>
              <a:buChar char="Ø"/>
            </a:pPr>
            <a:r>
              <a:rPr lang="en-US" sz="1200" dirty="0" smtClean="0"/>
              <a:t>Crediblemeds</a:t>
            </a:r>
          </a:p>
          <a:p>
            <a:endParaRPr lang="en-US" sz="1200" dirty="0" smtClean="0"/>
          </a:p>
          <a:p>
            <a:pPr marL="285750" indent="-285750">
              <a:buFont typeface="Wingdings" panose="05000000000000000000" pitchFamily="2" charset="2"/>
              <a:buChar char="Ø"/>
            </a:pPr>
            <a:r>
              <a:rPr lang="en-US" sz="1200" dirty="0" err="1" smtClean="0"/>
              <a:t>Interaktion_databasen</a:t>
            </a:r>
            <a:endParaRPr lang="en-US" sz="1200" dirty="0" smtClean="0"/>
          </a:p>
          <a:p>
            <a:endParaRPr lang="en-US" sz="1200" dirty="0" smtClean="0"/>
          </a:p>
          <a:p>
            <a:pPr marL="285750" indent="-285750">
              <a:buFont typeface="Wingdings" panose="05000000000000000000" pitchFamily="2" charset="2"/>
              <a:buChar char="Ø"/>
            </a:pPr>
            <a:r>
              <a:rPr lang="en-US" sz="1200" dirty="0" smtClean="0"/>
              <a:t>ONC-HIGH/NI</a:t>
            </a:r>
          </a:p>
          <a:p>
            <a:endParaRPr lang="en-US" sz="1200" dirty="0" smtClean="0"/>
          </a:p>
          <a:p>
            <a:pPr marL="285750" indent="-285750">
              <a:buFont typeface="Wingdings" panose="05000000000000000000" pitchFamily="2" charset="2"/>
              <a:buChar char="Ø"/>
            </a:pPr>
            <a:r>
              <a:rPr lang="en-US" sz="1200" dirty="0" smtClean="0"/>
              <a:t>DDI Corpus 2011/2013</a:t>
            </a:r>
          </a:p>
          <a:p>
            <a:endParaRPr lang="en-US" sz="1200" dirty="0" smtClean="0"/>
          </a:p>
          <a:p>
            <a:pPr marL="285750" indent="-285750">
              <a:buFont typeface="Wingdings" panose="05000000000000000000" pitchFamily="2" charset="2"/>
              <a:buChar char="Ø"/>
            </a:pPr>
            <a:r>
              <a:rPr lang="en-US" sz="1200" dirty="0" smtClean="0"/>
              <a:t>NLM corpus</a:t>
            </a:r>
          </a:p>
          <a:p>
            <a:endParaRPr lang="en-US" sz="1200" dirty="0" smtClean="0"/>
          </a:p>
          <a:p>
            <a:pPr marL="285750" indent="-285750">
              <a:buFont typeface="Wingdings" panose="05000000000000000000" pitchFamily="2" charset="2"/>
              <a:buChar char="Ø"/>
            </a:pPr>
            <a:r>
              <a:rPr lang="en-US" sz="1200" dirty="0" smtClean="0"/>
              <a:t>PK corpus</a:t>
            </a:r>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p:txBody>
      </p:sp>
      <p:sp>
        <p:nvSpPr>
          <p:cNvPr id="9" name="TextBox 8"/>
          <p:cNvSpPr txBox="1"/>
          <p:nvPr/>
        </p:nvSpPr>
        <p:spPr>
          <a:xfrm>
            <a:off x="3163454" y="1764145"/>
            <a:ext cx="2567709" cy="369332"/>
          </a:xfrm>
          <a:prstGeom prst="rect">
            <a:avLst/>
          </a:prstGeom>
          <a:noFill/>
        </p:spPr>
        <p:txBody>
          <a:bodyPr wrap="square" rtlCol="0">
            <a:spAutoFit/>
          </a:bodyPr>
          <a:lstStyle/>
          <a:p>
            <a:r>
              <a:rPr lang="en-US" u="sng" dirty="0" smtClean="0"/>
              <a:t>Databases pending</a:t>
            </a:r>
            <a:endParaRPr lang="en-US" u="sng" dirty="0"/>
          </a:p>
        </p:txBody>
      </p:sp>
      <p:sp>
        <p:nvSpPr>
          <p:cNvPr id="10" name="TextBox 9"/>
          <p:cNvSpPr txBox="1"/>
          <p:nvPr/>
        </p:nvSpPr>
        <p:spPr>
          <a:xfrm>
            <a:off x="3163454" y="2304760"/>
            <a:ext cx="2567709" cy="2492990"/>
          </a:xfrm>
          <a:prstGeom prst="rect">
            <a:avLst/>
          </a:prstGeom>
          <a:noFill/>
        </p:spPr>
        <p:txBody>
          <a:bodyPr wrap="square" rtlCol="0">
            <a:spAutoFit/>
          </a:bodyPr>
          <a:lstStyle/>
          <a:p>
            <a:pPr marL="285750" indent="-285750">
              <a:buFont typeface="Wingdings" panose="05000000000000000000" pitchFamily="2" charset="2"/>
              <a:buChar char="Ø"/>
            </a:pPr>
            <a:r>
              <a:rPr lang="en-US" sz="1200" dirty="0" smtClean="0"/>
              <a:t>HIV-INSITE</a:t>
            </a:r>
          </a:p>
          <a:p>
            <a:endParaRPr lang="en-US" sz="1200" dirty="0" smtClean="0"/>
          </a:p>
          <a:p>
            <a:pPr marL="285750" indent="-285750">
              <a:buFont typeface="Wingdings" panose="05000000000000000000" pitchFamily="2" charset="2"/>
              <a:buChar char="Ø"/>
            </a:pPr>
            <a:r>
              <a:rPr lang="en-US" sz="1200" dirty="0" smtClean="0"/>
              <a:t>HIV interactions</a:t>
            </a:r>
          </a:p>
          <a:p>
            <a:endParaRPr lang="en-US" sz="1200" dirty="0" smtClean="0"/>
          </a:p>
          <a:p>
            <a:pPr marL="285750" indent="-285750">
              <a:buFont typeface="Wingdings" panose="05000000000000000000" pitchFamily="2" charset="2"/>
              <a:buChar char="Ø"/>
            </a:pPr>
            <a:r>
              <a:rPr lang="en-US" sz="1200" dirty="0" smtClean="0"/>
              <a:t>HEP interactions</a:t>
            </a:r>
          </a:p>
          <a:p>
            <a:endParaRPr lang="en-US" sz="1200" dirty="0" smtClean="0"/>
          </a:p>
          <a:p>
            <a:pPr marL="285750" indent="-285750">
              <a:buFont typeface="Wingdings" panose="05000000000000000000" pitchFamily="2" charset="2"/>
              <a:buChar char="Ø"/>
            </a:pPr>
            <a:r>
              <a:rPr lang="en-US" sz="1200" dirty="0" smtClean="0"/>
              <a:t>CANCER interactions</a:t>
            </a:r>
          </a:p>
          <a:p>
            <a:endParaRPr lang="en-US" sz="1200" dirty="0" smtClean="0"/>
          </a:p>
          <a:p>
            <a:pPr marL="285750" indent="-285750">
              <a:buFont typeface="Wingdings" panose="05000000000000000000" pitchFamily="2" charset="2"/>
              <a:buChar char="Ø"/>
            </a:pPr>
            <a:r>
              <a:rPr lang="en-US" sz="1200" dirty="0" smtClean="0"/>
              <a:t>NDF-RT</a:t>
            </a:r>
          </a:p>
          <a:p>
            <a:endParaRPr lang="en-US" sz="1200" dirty="0" smtClean="0"/>
          </a:p>
          <a:p>
            <a:pPr marL="285750" indent="-285750">
              <a:buFont typeface="Wingdings" panose="05000000000000000000" pitchFamily="2" charset="2"/>
              <a:buChar char="Ø"/>
            </a:pPr>
            <a:r>
              <a:rPr lang="en-US" sz="1200" dirty="0" smtClean="0"/>
              <a:t>Phaedra corpus</a:t>
            </a:r>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p:txBody>
      </p:sp>
      <p:sp>
        <p:nvSpPr>
          <p:cNvPr id="11" name="TextBox 10"/>
          <p:cNvSpPr txBox="1"/>
          <p:nvPr/>
        </p:nvSpPr>
        <p:spPr>
          <a:xfrm>
            <a:off x="6221845" y="1764145"/>
            <a:ext cx="2567709" cy="369332"/>
          </a:xfrm>
          <a:prstGeom prst="rect">
            <a:avLst/>
          </a:prstGeom>
          <a:noFill/>
        </p:spPr>
        <p:txBody>
          <a:bodyPr wrap="square" rtlCol="0">
            <a:spAutoFit/>
          </a:bodyPr>
          <a:lstStyle/>
          <a:p>
            <a:r>
              <a:rPr lang="en-US" u="sng" dirty="0" smtClean="0"/>
              <a:t>Would be nice</a:t>
            </a:r>
            <a:endParaRPr lang="en-US" u="sng" dirty="0"/>
          </a:p>
        </p:txBody>
      </p:sp>
      <p:sp>
        <p:nvSpPr>
          <p:cNvPr id="12" name="TextBox 11"/>
          <p:cNvSpPr txBox="1"/>
          <p:nvPr/>
        </p:nvSpPr>
        <p:spPr>
          <a:xfrm>
            <a:off x="6105234" y="2304760"/>
            <a:ext cx="2567709" cy="3231654"/>
          </a:xfrm>
          <a:prstGeom prst="rect">
            <a:avLst/>
          </a:prstGeom>
          <a:noFill/>
        </p:spPr>
        <p:txBody>
          <a:bodyPr wrap="square" rtlCol="0">
            <a:spAutoFit/>
          </a:bodyPr>
          <a:lstStyle/>
          <a:p>
            <a:pPr marL="285750" indent="-285750">
              <a:buFont typeface="Wingdings" panose="05000000000000000000" pitchFamily="2" charset="2"/>
              <a:buChar char="Ø"/>
            </a:pPr>
            <a:r>
              <a:rPr lang="en-US" sz="1200" dirty="0" err="1" smtClean="0"/>
              <a:t>Flockchart</a:t>
            </a:r>
            <a:r>
              <a:rPr lang="en-US" sz="1200" dirty="0" smtClean="0"/>
              <a:t> table</a:t>
            </a:r>
          </a:p>
          <a:p>
            <a:endParaRPr lang="en-US" sz="1200" dirty="0" smtClean="0"/>
          </a:p>
          <a:p>
            <a:pPr marL="285750" indent="-285750">
              <a:buFont typeface="Wingdings" panose="05000000000000000000" pitchFamily="2" charset="2"/>
              <a:buChar char="Ø"/>
            </a:pPr>
            <a:r>
              <a:rPr lang="en-US" sz="1200" dirty="0" err="1" smtClean="0"/>
              <a:t>SuperCYP</a:t>
            </a:r>
            <a:endParaRPr lang="en-US" sz="1200" dirty="0" smtClean="0"/>
          </a:p>
          <a:p>
            <a:endParaRPr lang="en-US" sz="1200" dirty="0" smtClean="0"/>
          </a:p>
          <a:p>
            <a:pPr marL="285750" indent="-285750">
              <a:buFont typeface="Wingdings" panose="05000000000000000000" pitchFamily="2" charset="2"/>
              <a:buChar char="Ø"/>
            </a:pPr>
            <a:r>
              <a:rPr lang="en-US" sz="1200" dirty="0" smtClean="0"/>
              <a:t>WebMD</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smtClean="0"/>
              <a:t>Medline</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err="1" smtClean="0"/>
              <a:t>Janusmed</a:t>
            </a:r>
            <a:endParaRPr lang="en-US" sz="1200" dirty="0" smtClean="0"/>
          </a:p>
          <a:p>
            <a:endParaRPr lang="en-US" sz="1200" dirty="0" smtClean="0"/>
          </a:p>
          <a:p>
            <a:pPr marL="285750" indent="-285750">
              <a:buFont typeface="Wingdings" panose="05000000000000000000" pitchFamily="2" charset="2"/>
              <a:buChar char="Ø"/>
            </a:pPr>
            <a:r>
              <a:rPr lang="en-US" sz="1200" dirty="0" smtClean="0"/>
              <a:t>Drugs.com</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err="1" smtClean="0"/>
              <a:t>SemMedDB</a:t>
            </a:r>
            <a:endParaRPr lang="en-US" sz="1200" dirty="0" smtClean="0"/>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err="1"/>
              <a:t>PharmGKB</a:t>
            </a:r>
            <a:endParaRPr lang="en-US" sz="1200" dirty="0"/>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p:txBody>
      </p:sp>
      <p:sp>
        <p:nvSpPr>
          <p:cNvPr id="13" name="TextBox 12"/>
          <p:cNvSpPr txBox="1"/>
          <p:nvPr/>
        </p:nvSpPr>
        <p:spPr>
          <a:xfrm>
            <a:off x="3163452" y="4640888"/>
            <a:ext cx="2567709" cy="369332"/>
          </a:xfrm>
          <a:prstGeom prst="rect">
            <a:avLst/>
          </a:prstGeom>
          <a:noFill/>
        </p:spPr>
        <p:txBody>
          <a:bodyPr wrap="square" rtlCol="0">
            <a:spAutoFit/>
          </a:bodyPr>
          <a:lstStyle/>
          <a:p>
            <a:r>
              <a:rPr lang="en-US" u="sng" dirty="0" smtClean="0"/>
              <a:t>Additional resources</a:t>
            </a:r>
            <a:endParaRPr lang="en-US" u="sng" dirty="0"/>
          </a:p>
        </p:txBody>
      </p:sp>
      <p:sp>
        <p:nvSpPr>
          <p:cNvPr id="14" name="TextBox 13"/>
          <p:cNvSpPr txBox="1"/>
          <p:nvPr/>
        </p:nvSpPr>
        <p:spPr>
          <a:xfrm>
            <a:off x="3163454" y="5158738"/>
            <a:ext cx="2567709" cy="2123658"/>
          </a:xfrm>
          <a:prstGeom prst="rect">
            <a:avLst/>
          </a:prstGeom>
          <a:noFill/>
        </p:spPr>
        <p:txBody>
          <a:bodyPr wrap="square" rtlCol="0">
            <a:spAutoFit/>
          </a:bodyPr>
          <a:lstStyle/>
          <a:p>
            <a:pPr marL="285750" indent="-285750">
              <a:buFont typeface="Wingdings" panose="05000000000000000000" pitchFamily="2" charset="2"/>
              <a:buChar char="Ø"/>
            </a:pPr>
            <a:r>
              <a:rPr lang="en-US" sz="1200" dirty="0" smtClean="0"/>
              <a:t>SIDER</a:t>
            </a:r>
          </a:p>
          <a:p>
            <a:endParaRPr lang="en-US" sz="1200" dirty="0" smtClean="0"/>
          </a:p>
          <a:p>
            <a:pPr marL="285750" indent="-285750">
              <a:buFont typeface="Wingdings" panose="05000000000000000000" pitchFamily="2" charset="2"/>
              <a:buChar char="Ø"/>
            </a:pPr>
            <a:r>
              <a:rPr lang="en-US" sz="1200" dirty="0" smtClean="0"/>
              <a:t>Vigibase</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smtClean="0"/>
              <a:t>Drug-gene database</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err="1" smtClean="0"/>
              <a:t>Pubmed</a:t>
            </a:r>
            <a:endParaRPr lang="en-US" sz="1200" dirty="0" smtClean="0"/>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a:p>
            <a:pPr marL="285750" indent="-285750">
              <a:buFont typeface="Wingdings" panose="05000000000000000000" pitchFamily="2" charset="2"/>
              <a:buChar char="Ø"/>
            </a:pPr>
            <a:endParaRPr lang="en-US" sz="1200" dirty="0" smtClean="0"/>
          </a:p>
        </p:txBody>
      </p:sp>
    </p:spTree>
    <p:extLst>
      <p:ext uri="{BB962C8B-B14F-4D97-AF65-F5344CB8AC3E}">
        <p14:creationId xmlns:p14="http://schemas.microsoft.com/office/powerpoint/2010/main" val="3061990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DDI corpus 2011/2013</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23867" y="1815080"/>
            <a:ext cx="7762908" cy="4524315"/>
          </a:xfrm>
          <a:prstGeom prst="rect">
            <a:avLst/>
          </a:prstGeom>
        </p:spPr>
        <p:txBody>
          <a:bodyPr wrap="square">
            <a:spAutoFit/>
          </a:bodyPr>
          <a:lstStyle/>
          <a:p>
            <a:pPr marL="285750" indent="-285750">
              <a:buFont typeface="Wingdings" panose="05000000000000000000" pitchFamily="2" charset="2"/>
              <a:buChar char="Ø"/>
            </a:pPr>
            <a:r>
              <a:rPr lang="nn-NO" dirty="0" smtClean="0">
                <a:solidFill>
                  <a:srgbClr val="212529"/>
                </a:solidFill>
                <a:latin typeface="gemeli"/>
              </a:rPr>
              <a:t>These two projects come from the same team leader Isabel Segura.</a:t>
            </a:r>
          </a:p>
          <a:p>
            <a:pPr marL="285750" indent="-285750">
              <a:buFont typeface="Wingdings" panose="05000000000000000000" pitchFamily="2" charset="2"/>
              <a:buChar char="Ø"/>
            </a:pPr>
            <a:endParaRPr lang="nn-NO" dirty="0">
              <a:solidFill>
                <a:srgbClr val="212529"/>
              </a:solidFill>
              <a:latin typeface="gemeli"/>
            </a:endParaRPr>
          </a:p>
          <a:p>
            <a:pPr marL="285750" indent="-285750">
              <a:buFont typeface="Wingdings" panose="05000000000000000000" pitchFamily="2" charset="2"/>
              <a:buChar char="Ø"/>
            </a:pPr>
            <a:r>
              <a:rPr lang="nn-NO" dirty="0" smtClean="0">
                <a:solidFill>
                  <a:srgbClr val="212529"/>
                </a:solidFill>
                <a:latin typeface="gemeli"/>
              </a:rPr>
              <a:t>DDI corpus 2011 consists on recolectation and extraction from Drugbank.</a:t>
            </a:r>
          </a:p>
          <a:p>
            <a:pPr marL="285750" indent="-285750">
              <a:buFont typeface="Wingdings" panose="05000000000000000000" pitchFamily="2" charset="2"/>
              <a:buChar char="Ø"/>
            </a:pPr>
            <a:endParaRPr lang="nn-NO" dirty="0" smtClean="0">
              <a:solidFill>
                <a:srgbClr val="212529"/>
              </a:solidFill>
              <a:latin typeface="gemeli"/>
            </a:endParaRPr>
          </a:p>
          <a:p>
            <a:pPr marL="285750" indent="-285750">
              <a:buFont typeface="Wingdings" panose="05000000000000000000" pitchFamily="2" charset="2"/>
              <a:buChar char="Ø"/>
            </a:pPr>
            <a:r>
              <a:rPr lang="nn-NO" dirty="0" smtClean="0">
                <a:solidFill>
                  <a:srgbClr val="212529"/>
                </a:solidFill>
                <a:latin typeface="gemeli"/>
              </a:rPr>
              <a:t>DDI corpus 2013 follows the same schema but adding medline text abstracts.</a:t>
            </a:r>
          </a:p>
          <a:p>
            <a:pPr marL="285750" indent="-285750">
              <a:buFont typeface="Wingdings" panose="05000000000000000000" pitchFamily="2" charset="2"/>
              <a:buChar char="Ø"/>
            </a:pPr>
            <a:endParaRPr lang="nn-NO" dirty="0">
              <a:solidFill>
                <a:srgbClr val="212529"/>
              </a:solidFill>
              <a:latin typeface="gemeli"/>
            </a:endParaRPr>
          </a:p>
          <a:p>
            <a:pPr marL="285750" indent="-285750">
              <a:buFont typeface="Wingdings" panose="05000000000000000000" pitchFamily="2" charset="2"/>
              <a:buChar char="Ø"/>
            </a:pPr>
            <a:r>
              <a:rPr lang="en-GB" dirty="0"/>
              <a:t>I. Segura-</a:t>
            </a:r>
            <a:r>
              <a:rPr lang="en-GB" dirty="0" err="1"/>
              <a:t>Bedmar</a:t>
            </a:r>
            <a:r>
              <a:rPr lang="en-GB" dirty="0"/>
              <a:t>, P. Martınez, D. Sanchez-Cisneros, The 1st </a:t>
            </a:r>
            <a:r>
              <a:rPr lang="en-GB" dirty="0" err="1" smtClean="0"/>
              <a:t>DDIExtraction</a:t>
            </a:r>
            <a:r>
              <a:rPr lang="en-GB" dirty="0" smtClean="0"/>
              <a:t>-</a:t>
            </a:r>
            <a:r>
              <a:rPr lang="en-US" dirty="0" smtClean="0"/>
              <a:t>2011 </a:t>
            </a:r>
            <a:r>
              <a:rPr lang="en-US" dirty="0"/>
              <a:t>challenge task: Extraction of Drug–Drug Interactions from </a:t>
            </a:r>
            <a:r>
              <a:rPr lang="en-US" dirty="0" smtClean="0"/>
              <a:t>biomedical </a:t>
            </a:r>
            <a:r>
              <a:rPr lang="en-GB" dirty="0" smtClean="0"/>
              <a:t>texts</a:t>
            </a:r>
            <a:r>
              <a:rPr lang="en-GB" dirty="0"/>
              <a:t>, 2011</a:t>
            </a:r>
            <a:r>
              <a:rPr lang="en-GB" dirty="0" smtClean="0"/>
              <a:t>.</a:t>
            </a:r>
          </a:p>
          <a:p>
            <a:pPr marL="285750" indent="-285750">
              <a:buFont typeface="Wingdings" panose="05000000000000000000" pitchFamily="2" charset="2"/>
              <a:buChar char="Ø"/>
            </a:pPr>
            <a:endParaRPr lang="en-GB" dirty="0">
              <a:solidFill>
                <a:srgbClr val="212529"/>
              </a:solidFill>
              <a:latin typeface="gemeli"/>
            </a:endParaRPr>
          </a:p>
          <a:p>
            <a:pPr marL="285750" indent="-285750">
              <a:buFont typeface="Wingdings" panose="05000000000000000000" pitchFamily="2" charset="2"/>
              <a:buChar char="Ø"/>
            </a:pPr>
            <a:r>
              <a:rPr lang="en-GB" dirty="0"/>
              <a:t>I. Segura-</a:t>
            </a:r>
            <a:r>
              <a:rPr lang="en-GB" dirty="0" err="1"/>
              <a:t>Bedmar</a:t>
            </a:r>
            <a:r>
              <a:rPr lang="en-GB" dirty="0"/>
              <a:t>, P. Martınez, and M. Herrero-</a:t>
            </a:r>
            <a:r>
              <a:rPr lang="en-GB" dirty="0" err="1"/>
              <a:t>Zazo</a:t>
            </a:r>
            <a:r>
              <a:rPr lang="en-GB" dirty="0"/>
              <a:t>, Semeval-2013 task </a:t>
            </a:r>
            <a:r>
              <a:rPr lang="en-GB" dirty="0" smtClean="0"/>
              <a:t>9: </a:t>
            </a:r>
            <a:r>
              <a:rPr lang="en-US" dirty="0" smtClean="0"/>
              <a:t>extraction </a:t>
            </a:r>
            <a:r>
              <a:rPr lang="en-US" dirty="0"/>
              <a:t>of drug–drug interactions from biomedical texts, in: Proceedings </a:t>
            </a:r>
            <a:r>
              <a:rPr lang="en-US" dirty="0" smtClean="0"/>
              <a:t>of the </a:t>
            </a:r>
            <a:r>
              <a:rPr lang="en-US" dirty="0"/>
              <a:t>7th International Workshop on Semantic Evaluation (</a:t>
            </a:r>
            <a:r>
              <a:rPr lang="en-US" dirty="0" err="1"/>
              <a:t>SemEval</a:t>
            </a:r>
            <a:r>
              <a:rPr lang="en-US" dirty="0"/>
              <a:t> 2013), 2013.</a:t>
            </a:r>
            <a:endParaRPr lang="nn-NO" dirty="0">
              <a:solidFill>
                <a:srgbClr val="212529"/>
              </a:solidFill>
              <a:latin typeface="gemeli"/>
            </a:endParaRPr>
          </a:p>
        </p:txBody>
      </p:sp>
    </p:spTree>
    <p:extLst>
      <p:ext uri="{BB962C8B-B14F-4D97-AF65-F5344CB8AC3E}">
        <p14:creationId xmlns:p14="http://schemas.microsoft.com/office/powerpoint/2010/main" val="1392865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PK corpus</a:t>
            </a:r>
            <a:endParaRPr lang="en-GB" dirty="0"/>
          </a:p>
        </p:txBody>
      </p:sp>
      <p:sp>
        <p:nvSpPr>
          <p:cNvPr id="4" name="Text Placeholder 3"/>
          <p:cNvSpPr>
            <a:spLocks noGrp="1"/>
          </p:cNvSpPr>
          <p:nvPr>
            <p:ph type="body" sz="quarter" idx="14"/>
          </p:nvPr>
        </p:nvSpPr>
        <p:spPr/>
        <p:txBody>
          <a:bodyPr/>
          <a:lstStyle/>
          <a:p>
            <a:endParaRPr lang="en-GB"/>
          </a:p>
        </p:txBody>
      </p:sp>
      <p:sp>
        <p:nvSpPr>
          <p:cNvPr id="6" name="Rectangle 5"/>
          <p:cNvSpPr/>
          <p:nvPr/>
        </p:nvSpPr>
        <p:spPr>
          <a:xfrm>
            <a:off x="723867" y="1815080"/>
            <a:ext cx="7762908" cy="3139321"/>
          </a:xfrm>
          <a:prstGeom prst="rect">
            <a:avLst/>
          </a:prstGeom>
        </p:spPr>
        <p:txBody>
          <a:bodyPr wrap="square">
            <a:spAutoFit/>
          </a:bodyPr>
          <a:lstStyle/>
          <a:p>
            <a:pPr marL="285750" indent="-285750">
              <a:buFont typeface="Wingdings" panose="05000000000000000000" pitchFamily="2" charset="2"/>
              <a:buChar char="Ø"/>
            </a:pPr>
            <a:r>
              <a:rPr lang="en-US" dirty="0"/>
              <a:t>The pharmacokinetics ontology </a:t>
            </a:r>
            <a:r>
              <a:rPr lang="en-US" dirty="0" smtClean="0"/>
              <a:t>annotates both</a:t>
            </a:r>
            <a:r>
              <a:rPr lang="en-US" dirty="0"/>
              <a:t> pharmacokinetic experiments and </a:t>
            </a:r>
            <a:r>
              <a:rPr lang="en-US" dirty="0" smtClean="0"/>
              <a:t>studies</a:t>
            </a:r>
            <a:r>
              <a:rPr lang="en-US" dirty="0"/>
              <a:t> </a:t>
            </a:r>
            <a:r>
              <a:rPr lang="en-US" dirty="0" smtClean="0"/>
              <a:t>mentioned in product labeling.</a:t>
            </a:r>
          </a:p>
          <a:p>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R. Boyce, G. Gardner, and H. </a:t>
            </a:r>
            <a:r>
              <a:rPr lang="en-US" dirty="0" err="1"/>
              <a:t>Harkema</a:t>
            </a:r>
            <a:r>
              <a:rPr lang="en-US" dirty="0"/>
              <a:t>, Using natural </a:t>
            </a:r>
            <a:r>
              <a:rPr lang="en-US" dirty="0" smtClean="0"/>
              <a:t>language processing to extract </a:t>
            </a:r>
            <a:r>
              <a:rPr lang="en-US" dirty="0"/>
              <a:t>drug–drug interaction information from package inserts, in: </a:t>
            </a:r>
            <a:r>
              <a:rPr lang="en-US" dirty="0" err="1" smtClean="0"/>
              <a:t>BioNLP</a:t>
            </a:r>
            <a:r>
              <a:rPr lang="en-US" dirty="0" smtClean="0"/>
              <a:t>: Proceedings </a:t>
            </a:r>
            <a:r>
              <a:rPr lang="en-US" dirty="0"/>
              <a:t>of the 2012 Workshop on Biomedical Natural </a:t>
            </a:r>
            <a:r>
              <a:rPr lang="en-US" dirty="0" smtClean="0"/>
              <a:t>Language </a:t>
            </a:r>
            <a:r>
              <a:rPr lang="en-GB" dirty="0" smtClean="0"/>
              <a:t>Processing</a:t>
            </a:r>
            <a:r>
              <a:rPr lang="en-GB" dirty="0"/>
              <a:t>, Montreal, Canada, 2012, pp. 206–213.</a:t>
            </a:r>
          </a:p>
          <a:p>
            <a:pPr marL="285750" indent="-285750">
              <a:buFont typeface="Wingdings" panose="05000000000000000000" pitchFamily="2" charset="2"/>
              <a:buChar char="Ø"/>
            </a:pPr>
            <a:endParaRPr lang="en-GB" dirty="0">
              <a:solidFill>
                <a:srgbClr val="212529"/>
              </a:solidFill>
              <a:latin typeface="gemeli"/>
            </a:endParaRPr>
          </a:p>
        </p:txBody>
      </p:sp>
    </p:spTree>
    <p:extLst>
      <p:ext uri="{BB962C8B-B14F-4D97-AF65-F5344CB8AC3E}">
        <p14:creationId xmlns:p14="http://schemas.microsoft.com/office/powerpoint/2010/main" val="1764160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NLM corpus</a:t>
            </a:r>
            <a:endParaRPr lang="en-GB" dirty="0"/>
          </a:p>
        </p:txBody>
      </p:sp>
      <p:sp>
        <p:nvSpPr>
          <p:cNvPr id="6" name="Rectangle 5"/>
          <p:cNvSpPr/>
          <p:nvPr/>
        </p:nvSpPr>
        <p:spPr>
          <a:xfrm>
            <a:off x="723867" y="1815080"/>
            <a:ext cx="7762908" cy="2308324"/>
          </a:xfrm>
          <a:prstGeom prst="rect">
            <a:avLst/>
          </a:prstGeom>
        </p:spPr>
        <p:txBody>
          <a:bodyPr wrap="square">
            <a:spAutoFit/>
          </a:bodyPr>
          <a:lstStyle/>
          <a:p>
            <a:pPr marL="285750" indent="-285750">
              <a:buFont typeface="Wingdings" panose="05000000000000000000" pitchFamily="2" charset="2"/>
              <a:buChar char="Ø"/>
            </a:pPr>
            <a:r>
              <a:rPr lang="en-US" dirty="0" smtClean="0"/>
              <a:t>Corpus that aims to identify DDIs related to cardiovascular drugs mentioned in drug product labeling published by </a:t>
            </a:r>
            <a:r>
              <a:rPr lang="en-US" dirty="0" err="1" smtClean="0"/>
              <a:t>dailymed</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Johann Stan, A Machine-Learning Approach for </a:t>
            </a:r>
            <a:r>
              <a:rPr lang="en-US" dirty="0" smtClean="0"/>
              <a:t>Drug–Drug Interaction</a:t>
            </a:r>
            <a:r>
              <a:rPr lang="en-US" dirty="0"/>
              <a:t> </a:t>
            </a:r>
            <a:r>
              <a:rPr lang="en-US" dirty="0" smtClean="0"/>
              <a:t>Extraction </a:t>
            </a:r>
            <a:r>
              <a:rPr lang="en-US" dirty="0"/>
              <a:t>from FDA Structured Product </a:t>
            </a:r>
            <a:r>
              <a:rPr lang="en-US" dirty="0" smtClean="0"/>
              <a:t>Labels, Presented </a:t>
            </a:r>
            <a:r>
              <a:rPr lang="en-US" dirty="0"/>
              <a:t>at the </a:t>
            </a:r>
            <a:r>
              <a:rPr lang="en-US" dirty="0" smtClean="0"/>
              <a:t>2014 National </a:t>
            </a:r>
            <a:r>
              <a:rPr lang="en-US" dirty="0"/>
              <a:t>Library of Medicine Training Conference, Pittsburgh PA, USA, </a:t>
            </a:r>
            <a:r>
              <a:rPr lang="en-US" dirty="0" smtClean="0"/>
              <a:t>17- </a:t>
            </a:r>
            <a:r>
              <a:rPr lang="en-GB" dirty="0" smtClean="0"/>
              <a:t>Jun-2014</a:t>
            </a:r>
            <a:r>
              <a:rPr lang="en-GB" dirty="0"/>
              <a:t>.</a:t>
            </a:r>
            <a:endParaRPr lang="en-GB" dirty="0">
              <a:solidFill>
                <a:srgbClr val="212529"/>
              </a:solidFill>
              <a:latin typeface="gemeli"/>
            </a:endParaRPr>
          </a:p>
        </p:txBody>
      </p:sp>
    </p:spTree>
    <p:extLst>
      <p:ext uri="{BB962C8B-B14F-4D97-AF65-F5344CB8AC3E}">
        <p14:creationId xmlns:p14="http://schemas.microsoft.com/office/powerpoint/2010/main" val="1737248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PHAEDRA CORPUS</a:t>
            </a:r>
            <a:endParaRPr lang="en-GB" dirty="0"/>
          </a:p>
        </p:txBody>
      </p:sp>
      <p:sp>
        <p:nvSpPr>
          <p:cNvPr id="6" name="Rectangle 5"/>
          <p:cNvSpPr/>
          <p:nvPr/>
        </p:nvSpPr>
        <p:spPr>
          <a:xfrm>
            <a:off x="723867" y="1815080"/>
            <a:ext cx="7762908" cy="2308324"/>
          </a:xfrm>
          <a:prstGeom prst="rect">
            <a:avLst/>
          </a:prstGeom>
        </p:spPr>
        <p:txBody>
          <a:bodyPr wrap="square">
            <a:spAutoFit/>
          </a:bodyPr>
          <a:lstStyle/>
          <a:p>
            <a:pPr marL="285750" indent="-285750">
              <a:buFont typeface="Wingdings" panose="05000000000000000000" pitchFamily="2" charset="2"/>
              <a:buChar char="Ø"/>
            </a:pPr>
            <a:r>
              <a:rPr lang="en-US" dirty="0"/>
              <a:t>The PHAEDRA corpus is a semantically annotated corpus for </a:t>
            </a:r>
            <a:r>
              <a:rPr lang="en-US" dirty="0" err="1"/>
              <a:t>pharmacovigilence</a:t>
            </a:r>
            <a:r>
              <a:rPr lang="en-US" dirty="0"/>
              <a:t> (PV), consisting of 597 MEDLINE abstracts</a:t>
            </a:r>
            <a:r>
              <a:rPr lang="en-US" dirty="0" smtClean="0"/>
              <a:t>.</a:t>
            </a:r>
          </a:p>
          <a:p>
            <a:pPr marL="285750" indent="-285750">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r>
              <a:rPr lang="en-US" dirty="0"/>
              <a:t> Paul Thompson, Sophia </a:t>
            </a:r>
            <a:r>
              <a:rPr lang="en-US" dirty="0" err="1"/>
              <a:t>Daikou</a:t>
            </a:r>
            <a:r>
              <a:rPr lang="en-US" dirty="0"/>
              <a:t>, </a:t>
            </a:r>
            <a:r>
              <a:rPr lang="en-US" dirty="0" err="1"/>
              <a:t>Kenju</a:t>
            </a:r>
            <a:r>
              <a:rPr lang="en-US" dirty="0"/>
              <a:t> Ueno, </a:t>
            </a:r>
            <a:r>
              <a:rPr lang="en-US" dirty="0" err="1"/>
              <a:t>Riza</a:t>
            </a:r>
            <a:r>
              <a:rPr lang="en-US" dirty="0"/>
              <a:t> Batista-Navarro, </a:t>
            </a:r>
            <a:r>
              <a:rPr lang="en-US" dirty="0" err="1"/>
              <a:t>Jun'ichi</a:t>
            </a:r>
            <a:r>
              <a:rPr lang="en-US" dirty="0"/>
              <a:t> </a:t>
            </a:r>
            <a:r>
              <a:rPr lang="en-US" dirty="0" err="1"/>
              <a:t>Tsujii</a:t>
            </a:r>
            <a:r>
              <a:rPr lang="en-US" dirty="0"/>
              <a:t> and Sophia </a:t>
            </a:r>
            <a:r>
              <a:rPr lang="en-US" dirty="0" err="1"/>
              <a:t>Ananiadou</a:t>
            </a:r>
            <a:r>
              <a:rPr lang="en-US" dirty="0"/>
              <a:t> (2018). </a:t>
            </a:r>
            <a:r>
              <a:rPr lang="en-US" dirty="0">
                <a:hlinkClick r:id="rId3"/>
              </a:rPr>
              <a:t>Annotation and Detection of Drug Effects in Text for Pharmacovigilance</a:t>
            </a:r>
            <a:r>
              <a:rPr lang="en-US" dirty="0"/>
              <a:t>. </a:t>
            </a:r>
            <a:r>
              <a:rPr lang="en-US" i="1" dirty="0"/>
              <a:t>Journal of Cheminformatics</a:t>
            </a:r>
            <a:r>
              <a:rPr lang="en-US" dirty="0"/>
              <a:t>, 10:37.</a:t>
            </a:r>
            <a:endParaRPr lang="en-GB" dirty="0">
              <a:solidFill>
                <a:srgbClr val="212529"/>
              </a:solidFill>
              <a:latin typeface="gemeli"/>
            </a:endParaRPr>
          </a:p>
        </p:txBody>
      </p:sp>
    </p:spTree>
    <p:extLst>
      <p:ext uri="{BB962C8B-B14F-4D97-AF65-F5344CB8AC3E}">
        <p14:creationId xmlns:p14="http://schemas.microsoft.com/office/powerpoint/2010/main" val="4020744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VIGIBASE</a:t>
            </a:r>
            <a:endParaRPr lang="en-GB" dirty="0"/>
          </a:p>
        </p:txBody>
      </p:sp>
      <p:sp>
        <p:nvSpPr>
          <p:cNvPr id="4" name="Text Placeholder 3"/>
          <p:cNvSpPr>
            <a:spLocks noGrp="1"/>
          </p:cNvSpPr>
          <p:nvPr>
            <p:ph type="body" sz="quarter" idx="14"/>
          </p:nvPr>
        </p:nvSpPr>
        <p:spPr/>
        <p:txBody>
          <a:bodyPr/>
          <a:lstStyle/>
          <a:p>
            <a:endParaRPr lang="en-GB"/>
          </a:p>
        </p:txBody>
      </p:sp>
      <p:pic>
        <p:nvPicPr>
          <p:cNvPr id="7" name="Picture 6"/>
          <p:cNvPicPr>
            <a:picLocks noChangeAspect="1"/>
          </p:cNvPicPr>
          <p:nvPr/>
        </p:nvPicPr>
        <p:blipFill rotWithShape="1">
          <a:blip r:embed="rId3"/>
          <a:srcRect l="27661" t="21205" r="3510" b="8629"/>
          <a:stretch/>
        </p:blipFill>
        <p:spPr>
          <a:xfrm>
            <a:off x="1063219" y="1977903"/>
            <a:ext cx="6974980" cy="3999563"/>
          </a:xfrm>
          <a:prstGeom prst="rect">
            <a:avLst/>
          </a:prstGeom>
        </p:spPr>
      </p:pic>
    </p:spTree>
    <p:extLst>
      <p:ext uri="{BB962C8B-B14F-4D97-AF65-F5344CB8AC3E}">
        <p14:creationId xmlns:p14="http://schemas.microsoft.com/office/powerpoint/2010/main" val="3217003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78D21B5-A7EB-0947-940A-387E57DE790C}"/>
              </a:ext>
            </a:extLst>
          </p:cNvPr>
          <p:cNvSpPr txBox="1">
            <a:spLocks/>
          </p:cNvSpPr>
          <p:nvPr/>
        </p:nvSpPr>
        <p:spPr>
          <a:xfrm>
            <a:off x="1290530" y="568584"/>
            <a:ext cx="7868708" cy="464394"/>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200" b="1" kern="1200" cap="all" baseline="0">
                <a:solidFill>
                  <a:srgbClr val="38317D"/>
                </a:solidFill>
                <a:latin typeface="+mn-lt"/>
                <a:ea typeface="+mj-ea"/>
                <a:cs typeface="+mj-cs"/>
              </a:defRPr>
            </a:lvl1pPr>
          </a:lstStyle>
          <a:p>
            <a:r>
              <a:rPr lang="en-GB" dirty="0"/>
              <a:t>PART I: Building a ddi compendia</a:t>
            </a:r>
          </a:p>
        </p:txBody>
      </p:sp>
      <p:sp>
        <p:nvSpPr>
          <p:cNvPr id="3" name="Oval 2"/>
          <p:cNvSpPr/>
          <p:nvPr/>
        </p:nvSpPr>
        <p:spPr>
          <a:xfrm>
            <a:off x="3858487" y="2495550"/>
            <a:ext cx="2623706" cy="26249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smtClean="0">
                <a:solidFill>
                  <a:schemeClr val="bg1"/>
                </a:solidFill>
              </a:rPr>
              <a:t>DDI compendia</a:t>
            </a:r>
            <a:endParaRPr lang="en-US" sz="2200" dirty="0">
              <a:solidFill>
                <a:schemeClr val="bg1"/>
              </a:solidFill>
            </a:endParaRPr>
          </a:p>
        </p:txBody>
      </p:sp>
      <p:sp>
        <p:nvSpPr>
          <p:cNvPr id="5" name="Oval 4"/>
          <p:cNvSpPr/>
          <p:nvPr/>
        </p:nvSpPr>
        <p:spPr>
          <a:xfrm>
            <a:off x="1791553" y="1181099"/>
            <a:ext cx="1937916" cy="1952625"/>
          </a:xfrm>
          <a:prstGeom prst="ellipse">
            <a:avLst/>
          </a:prstGeom>
          <a:solidFill>
            <a:srgbClr val="FB9A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Drugbank</a:t>
            </a:r>
            <a:endParaRPr lang="en-US" dirty="0">
              <a:solidFill>
                <a:schemeClr val="tx1"/>
              </a:solidFill>
            </a:endParaRPr>
          </a:p>
        </p:txBody>
      </p:sp>
      <p:sp>
        <p:nvSpPr>
          <p:cNvPr id="6" name="Oval 5"/>
          <p:cNvSpPr/>
          <p:nvPr/>
        </p:nvSpPr>
        <p:spPr>
          <a:xfrm>
            <a:off x="1832289" y="3629025"/>
            <a:ext cx="1278054" cy="1276350"/>
          </a:xfrm>
          <a:prstGeom prst="ellipse">
            <a:avLst/>
          </a:prstGeom>
          <a:solidFill>
            <a:srgbClr val="E31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KEGG</a:t>
            </a:r>
            <a:endParaRPr lang="en-US" sz="1200" dirty="0">
              <a:solidFill>
                <a:schemeClr val="tx1"/>
              </a:solidFill>
            </a:endParaRPr>
          </a:p>
        </p:txBody>
      </p:sp>
      <p:sp>
        <p:nvSpPr>
          <p:cNvPr id="8" name="Oval 7"/>
          <p:cNvSpPr/>
          <p:nvPr/>
        </p:nvSpPr>
        <p:spPr>
          <a:xfrm>
            <a:off x="2580433" y="4856166"/>
            <a:ext cx="1278054" cy="1276350"/>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err="1" smtClean="0">
                <a:solidFill>
                  <a:schemeClr val="tx1"/>
                </a:solidFill>
              </a:rPr>
              <a:t>Two</a:t>
            </a:r>
            <a:r>
              <a:rPr lang="es-ES" sz="1600" dirty="0" smtClean="0">
                <a:solidFill>
                  <a:schemeClr val="tx1"/>
                </a:solidFill>
              </a:rPr>
              <a:t> </a:t>
            </a:r>
            <a:r>
              <a:rPr lang="es-ES" sz="1600" dirty="0" err="1" smtClean="0">
                <a:solidFill>
                  <a:schemeClr val="tx1"/>
                </a:solidFill>
              </a:rPr>
              <a:t>sides</a:t>
            </a:r>
            <a:endParaRPr lang="en-US" sz="1600" dirty="0">
              <a:solidFill>
                <a:schemeClr val="tx1"/>
              </a:solidFill>
            </a:endParaRPr>
          </a:p>
        </p:txBody>
      </p:sp>
      <p:sp>
        <p:nvSpPr>
          <p:cNvPr id="9" name="Oval 8"/>
          <p:cNvSpPr/>
          <p:nvPr/>
        </p:nvSpPr>
        <p:spPr>
          <a:xfrm>
            <a:off x="4415268" y="5368184"/>
            <a:ext cx="923925" cy="888157"/>
          </a:xfrm>
          <a:prstGeom prst="ellipse">
            <a:avLst/>
          </a:prstGeom>
          <a:solidFill>
            <a:srgbClr val="33A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smtClean="0">
                <a:solidFill>
                  <a:schemeClr val="tx1"/>
                </a:solidFill>
              </a:rPr>
              <a:t>Interaktion</a:t>
            </a:r>
            <a:r>
              <a:rPr lang="es-ES" sz="1000" dirty="0" smtClean="0">
                <a:solidFill>
                  <a:schemeClr val="tx1"/>
                </a:solidFill>
              </a:rPr>
              <a:t> </a:t>
            </a:r>
            <a:r>
              <a:rPr lang="es-ES" sz="1000" dirty="0" err="1" smtClean="0">
                <a:solidFill>
                  <a:schemeClr val="tx1"/>
                </a:solidFill>
              </a:rPr>
              <a:t>databasen</a:t>
            </a:r>
            <a:endParaRPr lang="en-US" sz="1000" dirty="0">
              <a:solidFill>
                <a:schemeClr val="tx1"/>
              </a:solidFill>
            </a:endParaRPr>
          </a:p>
        </p:txBody>
      </p:sp>
      <p:sp>
        <p:nvSpPr>
          <p:cNvPr id="11" name="Oval 10"/>
          <p:cNvSpPr/>
          <p:nvPr/>
        </p:nvSpPr>
        <p:spPr>
          <a:xfrm>
            <a:off x="5434011" y="5149109"/>
            <a:ext cx="923925" cy="888157"/>
          </a:xfrm>
          <a:prstGeom prst="ellipse">
            <a:avLst/>
          </a:prstGeom>
          <a:solidFill>
            <a:srgbClr val="CAB2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ONC NI</a:t>
            </a:r>
            <a:endParaRPr lang="en-US" sz="1000" dirty="0">
              <a:solidFill>
                <a:schemeClr val="tx1"/>
              </a:solidFill>
            </a:endParaRPr>
          </a:p>
        </p:txBody>
      </p:sp>
      <p:sp>
        <p:nvSpPr>
          <p:cNvPr id="13" name="Oval 12"/>
          <p:cNvSpPr/>
          <p:nvPr/>
        </p:nvSpPr>
        <p:spPr>
          <a:xfrm>
            <a:off x="6199597" y="4565334"/>
            <a:ext cx="923925" cy="888157"/>
          </a:xfrm>
          <a:prstGeom prst="ellipse">
            <a:avLst/>
          </a:prstGeom>
          <a:solidFill>
            <a:srgbClr val="1F7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smtClean="0">
                <a:solidFill>
                  <a:schemeClr val="tx1"/>
                </a:solidFill>
              </a:rPr>
              <a:t>DDI corpus 2013</a:t>
            </a:r>
            <a:endParaRPr lang="en-US" sz="1000" dirty="0">
              <a:solidFill>
                <a:schemeClr val="tx1"/>
              </a:solidFill>
            </a:endParaRPr>
          </a:p>
        </p:txBody>
      </p:sp>
      <p:sp>
        <p:nvSpPr>
          <p:cNvPr id="14" name="Oval 13"/>
          <p:cNvSpPr/>
          <p:nvPr/>
        </p:nvSpPr>
        <p:spPr>
          <a:xfrm>
            <a:off x="6661558" y="3739728"/>
            <a:ext cx="763609" cy="593409"/>
          </a:xfrm>
          <a:prstGeom prst="ellipse">
            <a:avLst/>
          </a:prstGeom>
          <a:solidFill>
            <a:srgbClr val="A6CE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smtClean="0">
                <a:solidFill>
                  <a:schemeClr val="tx1"/>
                </a:solidFill>
              </a:rPr>
              <a:t>DDI corpus 2011</a:t>
            </a:r>
            <a:endParaRPr lang="en-US" sz="800" dirty="0">
              <a:solidFill>
                <a:schemeClr val="tx1"/>
              </a:solidFill>
            </a:endParaRPr>
          </a:p>
        </p:txBody>
      </p:sp>
      <p:sp>
        <p:nvSpPr>
          <p:cNvPr id="15" name="Oval 14"/>
          <p:cNvSpPr/>
          <p:nvPr/>
        </p:nvSpPr>
        <p:spPr>
          <a:xfrm>
            <a:off x="6594295" y="3102762"/>
            <a:ext cx="763609" cy="593409"/>
          </a:xfrm>
          <a:prstGeom prst="ellipse">
            <a:avLst/>
          </a:prstGeom>
          <a:solidFill>
            <a:srgbClr val="FF7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smtClean="0">
                <a:solidFill>
                  <a:schemeClr val="tx1"/>
                </a:solidFill>
              </a:rPr>
              <a:t>ONC HIGH</a:t>
            </a:r>
            <a:endParaRPr lang="en-US" sz="800" dirty="0">
              <a:solidFill>
                <a:schemeClr val="tx1"/>
              </a:solidFill>
            </a:endParaRPr>
          </a:p>
        </p:txBody>
      </p:sp>
      <p:sp>
        <p:nvSpPr>
          <p:cNvPr id="16" name="Oval 15"/>
          <p:cNvSpPr/>
          <p:nvPr/>
        </p:nvSpPr>
        <p:spPr>
          <a:xfrm>
            <a:off x="6279753" y="2495037"/>
            <a:ext cx="763609" cy="593409"/>
          </a:xfrm>
          <a:prstGeom prst="ellipse">
            <a:avLst/>
          </a:prstGeom>
          <a:solidFill>
            <a:srgbClr val="6A3D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smtClean="0">
                <a:solidFill>
                  <a:schemeClr val="tx1"/>
                </a:solidFill>
              </a:rPr>
              <a:t>PK corpus</a:t>
            </a:r>
            <a:endParaRPr lang="en-US" sz="800" dirty="0">
              <a:solidFill>
                <a:schemeClr val="tx1"/>
              </a:solidFill>
            </a:endParaRPr>
          </a:p>
        </p:txBody>
      </p:sp>
      <p:sp>
        <p:nvSpPr>
          <p:cNvPr id="17" name="Oval 16"/>
          <p:cNvSpPr/>
          <p:nvPr/>
        </p:nvSpPr>
        <p:spPr>
          <a:xfrm>
            <a:off x="5617364" y="2028313"/>
            <a:ext cx="763609" cy="593409"/>
          </a:xfrm>
          <a:prstGeom prst="ellipse">
            <a:avLst/>
          </a:prstGeom>
          <a:solidFill>
            <a:srgbClr val="FDB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smtClean="0">
                <a:solidFill>
                  <a:schemeClr val="tx1"/>
                </a:solidFill>
              </a:rPr>
              <a:t>NLM corpus</a:t>
            </a:r>
            <a:endParaRPr lang="en-US" sz="800" dirty="0">
              <a:solidFill>
                <a:schemeClr val="tx1"/>
              </a:solidFill>
            </a:endParaRPr>
          </a:p>
        </p:txBody>
      </p:sp>
      <p:sp>
        <p:nvSpPr>
          <p:cNvPr id="18" name="Oval 17"/>
          <p:cNvSpPr/>
          <p:nvPr/>
        </p:nvSpPr>
        <p:spPr>
          <a:xfrm>
            <a:off x="4681969" y="1894963"/>
            <a:ext cx="870176" cy="593409"/>
          </a:xfrm>
          <a:prstGeom prst="ellipse">
            <a:avLst/>
          </a:prstGeom>
          <a:solidFill>
            <a:srgbClr val="33A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smtClean="0">
                <a:solidFill>
                  <a:schemeClr val="tx1"/>
                </a:solidFill>
              </a:rPr>
              <a:t>Crediblemeds</a:t>
            </a:r>
            <a:endParaRPr lang="en-US" sz="800" dirty="0">
              <a:solidFill>
                <a:schemeClr val="tx1"/>
              </a:solidFill>
            </a:endParaRPr>
          </a:p>
        </p:txBody>
      </p:sp>
    </p:spTree>
    <p:extLst>
      <p:ext uri="{BB962C8B-B14F-4D97-AF65-F5344CB8AC3E}">
        <p14:creationId xmlns:p14="http://schemas.microsoft.com/office/powerpoint/2010/main" val="1335897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FA4B35-3DA5-2F4A-BBEA-43AC4C5327AF}"/>
              </a:ext>
            </a:extLst>
          </p:cNvPr>
          <p:cNvSpPr/>
          <p:nvPr/>
        </p:nvSpPr>
        <p:spPr>
          <a:xfrm>
            <a:off x="1901552" y="385776"/>
            <a:ext cx="2786340" cy="369332"/>
          </a:xfrm>
          <a:prstGeom prst="rect">
            <a:avLst/>
          </a:prstGeom>
        </p:spPr>
        <p:txBody>
          <a:bodyPr wrap="none">
            <a:spAutoFit/>
          </a:bodyPr>
          <a:lstStyle/>
          <a:p>
            <a:r>
              <a:rPr lang="en-US" dirty="0" smtClean="0">
                <a:latin typeface="Avenir Roman" panose="02000503020000020003" pitchFamily="2" charset="0"/>
              </a:rPr>
              <a:t>DDI features in a car-wash schema</a:t>
            </a:r>
            <a:endParaRPr lang="en-US" dirty="0">
              <a:latin typeface="Avenir Roman" panose="02000503020000020003" pitchFamily="2" charset="0"/>
            </a:endParaRPr>
          </a:p>
        </p:txBody>
      </p:sp>
      <p:graphicFrame>
        <p:nvGraphicFramePr>
          <p:cNvPr id="4" name="Table 3">
            <a:extLst>
              <a:ext uri="{FF2B5EF4-FFF2-40B4-BE49-F238E27FC236}">
                <a16:creationId xmlns:a16="http://schemas.microsoft.com/office/drawing/2014/main" id="{70C64804-29A4-9942-906F-7ABB87EDA27F}"/>
              </a:ext>
            </a:extLst>
          </p:cNvPr>
          <p:cNvGraphicFramePr>
            <a:graphicFrameLocks noGrp="1"/>
          </p:cNvGraphicFramePr>
          <p:nvPr>
            <p:extLst>
              <p:ext uri="{D42A27DB-BD31-4B8C-83A1-F6EECF244321}">
                <p14:modId xmlns:p14="http://schemas.microsoft.com/office/powerpoint/2010/main" val="2708981714"/>
              </p:ext>
            </p:extLst>
          </p:nvPr>
        </p:nvGraphicFramePr>
        <p:xfrm>
          <a:off x="142875" y="933452"/>
          <a:ext cx="8763001" cy="5486400"/>
        </p:xfrm>
        <a:graphic>
          <a:graphicData uri="http://schemas.openxmlformats.org/drawingml/2006/table">
            <a:tbl>
              <a:tblPr firstRow="1" bandRow="1">
                <a:tableStyleId>{616DA210-FB5B-4158-B5E0-FEB733F419BA}</a:tableStyleId>
              </a:tblPr>
              <a:tblGrid>
                <a:gridCol w="1114425">
                  <a:extLst>
                    <a:ext uri="{9D8B030D-6E8A-4147-A177-3AD203B41FA5}">
                      <a16:colId xmlns:a16="http://schemas.microsoft.com/office/drawing/2014/main" val="338133427"/>
                    </a:ext>
                  </a:extLst>
                </a:gridCol>
                <a:gridCol w="956847">
                  <a:extLst>
                    <a:ext uri="{9D8B030D-6E8A-4147-A177-3AD203B41FA5}">
                      <a16:colId xmlns:a16="http://schemas.microsoft.com/office/drawing/2014/main" val="2968575067"/>
                    </a:ext>
                  </a:extLst>
                </a:gridCol>
                <a:gridCol w="875290">
                  <a:extLst>
                    <a:ext uri="{9D8B030D-6E8A-4147-A177-3AD203B41FA5}">
                      <a16:colId xmlns:a16="http://schemas.microsoft.com/office/drawing/2014/main" val="243965586"/>
                    </a:ext>
                  </a:extLst>
                </a:gridCol>
                <a:gridCol w="1032151">
                  <a:extLst>
                    <a:ext uri="{9D8B030D-6E8A-4147-A177-3AD203B41FA5}">
                      <a16:colId xmlns:a16="http://schemas.microsoft.com/office/drawing/2014/main" val="122850417"/>
                    </a:ext>
                  </a:extLst>
                </a:gridCol>
                <a:gridCol w="1248272">
                  <a:extLst>
                    <a:ext uri="{9D8B030D-6E8A-4147-A177-3AD203B41FA5}">
                      <a16:colId xmlns:a16="http://schemas.microsoft.com/office/drawing/2014/main" val="4194614485"/>
                    </a:ext>
                  </a:extLst>
                </a:gridCol>
                <a:gridCol w="685312">
                  <a:extLst>
                    <a:ext uri="{9D8B030D-6E8A-4147-A177-3AD203B41FA5}">
                      <a16:colId xmlns:a16="http://schemas.microsoft.com/office/drawing/2014/main" val="282313145"/>
                    </a:ext>
                  </a:extLst>
                </a:gridCol>
                <a:gridCol w="924091">
                  <a:extLst>
                    <a:ext uri="{9D8B030D-6E8A-4147-A177-3AD203B41FA5}">
                      <a16:colId xmlns:a16="http://schemas.microsoft.com/office/drawing/2014/main" val="3027938745"/>
                    </a:ext>
                  </a:extLst>
                </a:gridCol>
                <a:gridCol w="1094896">
                  <a:extLst>
                    <a:ext uri="{9D8B030D-6E8A-4147-A177-3AD203B41FA5}">
                      <a16:colId xmlns:a16="http://schemas.microsoft.com/office/drawing/2014/main" val="3168563373"/>
                    </a:ext>
                  </a:extLst>
                </a:gridCol>
                <a:gridCol w="831717">
                  <a:extLst>
                    <a:ext uri="{9D8B030D-6E8A-4147-A177-3AD203B41FA5}">
                      <a16:colId xmlns:a16="http://schemas.microsoft.com/office/drawing/2014/main" val="960605364"/>
                    </a:ext>
                  </a:extLst>
                </a:gridCol>
              </a:tblGrid>
              <a:tr h="359065">
                <a:tc>
                  <a:txBody>
                    <a:bodyPr/>
                    <a:lstStyle/>
                    <a:p>
                      <a:endParaRPr lang="en-GB" sz="1100" dirty="0"/>
                    </a:p>
                  </a:txBody>
                  <a:tcPr/>
                </a:tc>
                <a:tc>
                  <a:txBody>
                    <a:bodyPr/>
                    <a:lstStyle/>
                    <a:p>
                      <a:r>
                        <a:rPr lang="en-GB" sz="1000" b="0" dirty="0"/>
                        <a:t>Description</a:t>
                      </a:r>
                    </a:p>
                  </a:txBody>
                  <a:tcPr/>
                </a:tc>
                <a:tc>
                  <a:txBody>
                    <a:bodyPr/>
                    <a:lstStyle/>
                    <a:p>
                      <a:r>
                        <a:rPr lang="en-GB" sz="1000" b="0" dirty="0"/>
                        <a:t>Intensity</a:t>
                      </a:r>
                    </a:p>
                  </a:txBody>
                  <a:tcPr/>
                </a:tc>
                <a:tc>
                  <a:txBody>
                    <a:bodyPr/>
                    <a:lstStyle/>
                    <a:p>
                      <a:r>
                        <a:rPr lang="en-GB" sz="1000" b="0" dirty="0"/>
                        <a:t>Mechanism</a:t>
                      </a:r>
                    </a:p>
                    <a:p>
                      <a:r>
                        <a:rPr lang="en-GB" sz="1000" b="0" dirty="0"/>
                        <a:t>of action</a:t>
                      </a:r>
                    </a:p>
                  </a:txBody>
                  <a:tcPr/>
                </a:tc>
                <a:tc>
                  <a:txBody>
                    <a:bodyPr/>
                    <a:lstStyle/>
                    <a:p>
                      <a:r>
                        <a:rPr lang="en-GB" sz="1000" b="0" dirty="0"/>
                        <a:t>Therapeutical </a:t>
                      </a:r>
                    </a:p>
                    <a:p>
                      <a:r>
                        <a:rPr lang="en-GB" sz="1000" b="0" dirty="0"/>
                        <a:t>effect</a:t>
                      </a:r>
                    </a:p>
                  </a:txBody>
                  <a:tcPr/>
                </a:tc>
                <a:tc>
                  <a:txBody>
                    <a:bodyPr/>
                    <a:lstStyle/>
                    <a:p>
                      <a:r>
                        <a:rPr lang="en-GB" sz="1000" b="0" dirty="0"/>
                        <a:t>Side </a:t>
                      </a:r>
                    </a:p>
                    <a:p>
                      <a:r>
                        <a:rPr lang="en-GB" sz="1000" b="0" dirty="0"/>
                        <a:t>effect</a:t>
                      </a:r>
                    </a:p>
                  </a:txBody>
                  <a:tcPr/>
                </a:tc>
                <a:tc>
                  <a:txBody>
                    <a:bodyPr/>
                    <a:lstStyle/>
                    <a:p>
                      <a:r>
                        <a:rPr lang="en-GB" sz="1000" b="0" dirty="0"/>
                        <a:t>Evidence </a:t>
                      </a:r>
                    </a:p>
                    <a:p>
                      <a:r>
                        <a:rPr lang="en-GB" sz="1000" b="0" dirty="0"/>
                        <a:t>level</a:t>
                      </a:r>
                    </a:p>
                  </a:txBody>
                  <a:tcPr/>
                </a:tc>
                <a:tc>
                  <a:txBody>
                    <a:bodyPr/>
                    <a:lstStyle/>
                    <a:p>
                      <a:r>
                        <a:rPr lang="en-GB" sz="1000" b="0" dirty="0"/>
                        <a:t>Type of DDI</a:t>
                      </a:r>
                    </a:p>
                  </a:txBody>
                  <a:tcPr/>
                </a:tc>
                <a:tc>
                  <a:txBody>
                    <a:bodyPr/>
                    <a:lstStyle/>
                    <a:p>
                      <a:r>
                        <a:rPr lang="en-GB" sz="1000" b="0" dirty="0"/>
                        <a:t>Dose of </a:t>
                      </a:r>
                    </a:p>
                    <a:p>
                      <a:r>
                        <a:rPr lang="en-GB" sz="1000" b="0" dirty="0"/>
                        <a:t>Drugs</a:t>
                      </a:r>
                    </a:p>
                  </a:txBody>
                  <a:tcPr/>
                </a:tc>
                <a:extLst>
                  <a:ext uri="{0D108BD9-81ED-4DB2-BD59-A6C34878D82A}">
                    <a16:rowId xmlns:a16="http://schemas.microsoft.com/office/drawing/2014/main" val="2242190477"/>
                  </a:ext>
                </a:extLst>
              </a:tr>
              <a:tr h="234774">
                <a:tc>
                  <a:txBody>
                    <a:bodyPr/>
                    <a:lstStyle/>
                    <a:p>
                      <a:r>
                        <a:rPr lang="en-GB" sz="800" dirty="0" err="1"/>
                        <a:t>DrugBank</a:t>
                      </a:r>
                      <a:endParaRPr lang="en-GB" sz="800" dirty="0"/>
                    </a:p>
                  </a:txBody>
                  <a:tcPr/>
                </a:tc>
                <a:tc>
                  <a:txBody>
                    <a:bodyPr/>
                    <a:lstStyle/>
                    <a:p>
                      <a:pPr algn="ctr"/>
                      <a:r>
                        <a:rPr lang="en-GB" sz="1100" b="0" dirty="0" smtClean="0"/>
                        <a:t>X</a:t>
                      </a:r>
                      <a:endParaRPr lang="en-GB" sz="1100" b="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GB" sz="1100" b="1"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extLst>
                  <a:ext uri="{0D108BD9-81ED-4DB2-BD59-A6C34878D82A}">
                    <a16:rowId xmlns:a16="http://schemas.microsoft.com/office/drawing/2014/main" val="3460873728"/>
                  </a:ext>
                </a:extLst>
              </a:tr>
              <a:tr h="234774">
                <a:tc>
                  <a:txBody>
                    <a:bodyPr/>
                    <a:lstStyle/>
                    <a:p>
                      <a:r>
                        <a:rPr lang="en-GB" sz="800" dirty="0" smtClean="0"/>
                        <a:t>KEGG</a:t>
                      </a:r>
                      <a:endParaRPr lang="en-GB" sz="8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extLst>
                  <a:ext uri="{0D108BD9-81ED-4DB2-BD59-A6C34878D82A}">
                    <a16:rowId xmlns:a16="http://schemas.microsoft.com/office/drawing/2014/main" val="789492638"/>
                  </a:ext>
                </a:extLst>
              </a:tr>
              <a:tr h="234774">
                <a:tc>
                  <a:txBody>
                    <a:bodyPr/>
                    <a:lstStyle/>
                    <a:p>
                      <a:r>
                        <a:rPr lang="en-GB" sz="800" dirty="0"/>
                        <a:t>NDF-RT</a:t>
                      </a:r>
                    </a:p>
                  </a:txBody>
                  <a:tcP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2259929125"/>
                  </a:ext>
                </a:extLst>
              </a:tr>
              <a:tr h="234774">
                <a:tc>
                  <a:txBody>
                    <a:bodyPr/>
                    <a:lstStyle/>
                    <a:p>
                      <a:r>
                        <a:rPr lang="en-GB" sz="800" dirty="0"/>
                        <a:t>TWOSIDES</a:t>
                      </a:r>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2916480326"/>
                  </a:ext>
                </a:extLst>
              </a:tr>
              <a:tr h="234774">
                <a:tc>
                  <a:txBody>
                    <a:bodyPr/>
                    <a:lstStyle/>
                    <a:p>
                      <a:r>
                        <a:rPr lang="en-GB" sz="1000" dirty="0" smtClean="0"/>
                        <a:t>Crediblemeds</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1283682147"/>
                  </a:ext>
                </a:extLst>
              </a:tr>
              <a:tr h="234774">
                <a:tc>
                  <a:txBody>
                    <a:bodyPr/>
                    <a:lstStyle/>
                    <a:p>
                      <a:r>
                        <a:rPr lang="en-GB" sz="1000" dirty="0" smtClean="0"/>
                        <a:t>ONC high</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071214322"/>
                  </a:ext>
                </a:extLst>
              </a:tr>
              <a:tr h="359065">
                <a:tc>
                  <a:txBody>
                    <a:bodyPr/>
                    <a:lstStyle/>
                    <a:p>
                      <a:r>
                        <a:rPr lang="en-GB" sz="1000" dirty="0" smtClean="0"/>
                        <a:t>ONC non </a:t>
                      </a:r>
                      <a:r>
                        <a:rPr lang="en-GB" sz="1000" dirty="0" err="1" smtClean="0"/>
                        <a:t>interrumptive</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846025061"/>
                  </a:ext>
                </a:extLst>
              </a:tr>
              <a:tr h="362791">
                <a:tc>
                  <a:txBody>
                    <a:bodyPr/>
                    <a:lstStyle/>
                    <a:p>
                      <a:r>
                        <a:rPr lang="en-GB" sz="1000" dirty="0" err="1" smtClean="0"/>
                        <a:t>Interaktion</a:t>
                      </a:r>
                      <a:r>
                        <a:rPr lang="en-GB" sz="1000" dirty="0" smtClean="0"/>
                        <a:t> </a:t>
                      </a:r>
                      <a:r>
                        <a:rPr lang="en-GB" sz="1000" dirty="0" err="1" smtClean="0"/>
                        <a:t>databasen</a:t>
                      </a:r>
                      <a:endParaRPr lang="en-GB" sz="10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216375275"/>
                  </a:ext>
                </a:extLst>
              </a:tr>
              <a:tr h="234774">
                <a:tc>
                  <a:txBody>
                    <a:bodyPr/>
                    <a:lstStyle/>
                    <a:p>
                      <a:r>
                        <a:rPr lang="en-GB" sz="1000" dirty="0" smtClean="0"/>
                        <a:t>HIV-INSITE</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extLst>
                  <a:ext uri="{0D108BD9-81ED-4DB2-BD59-A6C34878D82A}">
                    <a16:rowId xmlns:a16="http://schemas.microsoft.com/office/drawing/2014/main" val="181993957"/>
                  </a:ext>
                </a:extLst>
              </a:tr>
              <a:tr h="234774">
                <a:tc>
                  <a:txBody>
                    <a:bodyPr/>
                    <a:lstStyle/>
                    <a:p>
                      <a:r>
                        <a:rPr lang="en-GB" sz="1000" dirty="0" smtClean="0"/>
                        <a:t>HIV</a:t>
                      </a:r>
                      <a:endParaRPr lang="en-GB" sz="10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2282901856"/>
                  </a:ext>
                </a:extLst>
              </a:tr>
              <a:tr h="234774">
                <a:tc>
                  <a:txBody>
                    <a:bodyPr/>
                    <a:lstStyle/>
                    <a:p>
                      <a:r>
                        <a:rPr lang="en-GB" sz="1000" dirty="0" smtClean="0"/>
                        <a:t>HEP</a:t>
                      </a:r>
                      <a:endParaRPr lang="en-GB" sz="10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1117036494"/>
                  </a:ext>
                </a:extLst>
              </a:tr>
              <a:tr h="234774">
                <a:tc>
                  <a:txBody>
                    <a:bodyPr/>
                    <a:lstStyle/>
                    <a:p>
                      <a:r>
                        <a:rPr lang="en-GB" sz="1000" dirty="0" smtClean="0"/>
                        <a:t>CANCER</a:t>
                      </a:r>
                      <a:endParaRPr lang="en-GB" sz="10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817138543"/>
                  </a:ext>
                </a:extLst>
              </a:tr>
              <a:tr h="359065">
                <a:tc>
                  <a:txBody>
                    <a:bodyPr/>
                    <a:lstStyle/>
                    <a:p>
                      <a:r>
                        <a:rPr lang="en-GB" sz="1000" dirty="0" smtClean="0"/>
                        <a:t>DDI corpus</a:t>
                      </a:r>
                      <a:r>
                        <a:rPr lang="en-GB" sz="1000" baseline="0" dirty="0" smtClean="0"/>
                        <a:t> 2011</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4269041635"/>
                  </a:ext>
                </a:extLst>
              </a:tr>
              <a:tr h="359065">
                <a:tc>
                  <a:txBody>
                    <a:bodyPr/>
                    <a:lstStyle/>
                    <a:p>
                      <a:r>
                        <a:rPr lang="en-GB" sz="1000" dirty="0" smtClean="0"/>
                        <a:t>DDI corpus 2013</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3027061066"/>
                  </a:ext>
                </a:extLst>
              </a:tr>
              <a:tr h="234774">
                <a:tc>
                  <a:txBody>
                    <a:bodyPr/>
                    <a:lstStyle/>
                    <a:p>
                      <a:r>
                        <a:rPr lang="en-GB" sz="1000" dirty="0" smtClean="0"/>
                        <a:t>NLM corpus</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1643783892"/>
                  </a:ext>
                </a:extLst>
              </a:tr>
              <a:tr h="234774">
                <a:tc>
                  <a:txBody>
                    <a:bodyPr/>
                    <a:lstStyle/>
                    <a:p>
                      <a:r>
                        <a:rPr lang="en-GB" sz="1000" dirty="0" smtClean="0"/>
                        <a:t>PK corpus</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2030160532"/>
                  </a:ext>
                </a:extLst>
              </a:tr>
              <a:tr h="359065">
                <a:tc>
                  <a:txBody>
                    <a:bodyPr/>
                    <a:lstStyle/>
                    <a:p>
                      <a:r>
                        <a:rPr lang="en-GB" sz="1000" dirty="0" smtClean="0"/>
                        <a:t>PHAEDRA</a:t>
                      </a:r>
                      <a:r>
                        <a:rPr lang="en-GB" sz="1000" baseline="0" dirty="0" smtClean="0"/>
                        <a:t> corpus</a:t>
                      </a:r>
                      <a:endParaRPr lang="en-GB" sz="1000" dirty="0"/>
                    </a:p>
                  </a:txBody>
                  <a:tcP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490822608"/>
                  </a:ext>
                </a:extLst>
              </a:tr>
            </a:tbl>
          </a:graphicData>
        </a:graphic>
      </p:graphicFrame>
    </p:spTree>
    <p:extLst>
      <p:ext uri="{BB962C8B-B14F-4D97-AF65-F5344CB8AC3E}">
        <p14:creationId xmlns:p14="http://schemas.microsoft.com/office/powerpoint/2010/main" val="273789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FA4B35-3DA5-2F4A-BBEA-43AC4C5327AF}"/>
              </a:ext>
            </a:extLst>
          </p:cNvPr>
          <p:cNvSpPr/>
          <p:nvPr/>
        </p:nvSpPr>
        <p:spPr>
          <a:xfrm>
            <a:off x="1901552" y="385776"/>
            <a:ext cx="3863558" cy="369332"/>
          </a:xfrm>
          <a:prstGeom prst="rect">
            <a:avLst/>
          </a:prstGeom>
        </p:spPr>
        <p:txBody>
          <a:bodyPr wrap="none">
            <a:spAutoFit/>
          </a:bodyPr>
          <a:lstStyle/>
          <a:p>
            <a:r>
              <a:rPr lang="en-US" dirty="0" smtClean="0">
                <a:latin typeface="Avenir Roman" panose="02000503020000020003" pitchFamily="2" charset="0"/>
              </a:rPr>
              <a:t>Many databases lack of individual drug information</a:t>
            </a:r>
            <a:endParaRPr lang="en-US" dirty="0">
              <a:latin typeface="Avenir Roman" panose="02000503020000020003" pitchFamily="2" charset="0"/>
            </a:endParaRPr>
          </a:p>
        </p:txBody>
      </p:sp>
      <p:graphicFrame>
        <p:nvGraphicFramePr>
          <p:cNvPr id="7" name="Table 6">
            <a:extLst>
              <a:ext uri="{FF2B5EF4-FFF2-40B4-BE49-F238E27FC236}">
                <a16:creationId xmlns:a16="http://schemas.microsoft.com/office/drawing/2014/main" id="{70C64804-29A4-9942-906F-7ABB87EDA27F}"/>
              </a:ext>
            </a:extLst>
          </p:cNvPr>
          <p:cNvGraphicFramePr>
            <a:graphicFrameLocks noGrp="1"/>
          </p:cNvGraphicFramePr>
          <p:nvPr>
            <p:extLst>
              <p:ext uri="{D42A27DB-BD31-4B8C-83A1-F6EECF244321}">
                <p14:modId xmlns:p14="http://schemas.microsoft.com/office/powerpoint/2010/main" val="4086508251"/>
              </p:ext>
            </p:extLst>
          </p:nvPr>
        </p:nvGraphicFramePr>
        <p:xfrm>
          <a:off x="142875" y="933452"/>
          <a:ext cx="8763001" cy="5638800"/>
        </p:xfrm>
        <a:graphic>
          <a:graphicData uri="http://schemas.openxmlformats.org/drawingml/2006/table">
            <a:tbl>
              <a:tblPr firstRow="1" bandRow="1">
                <a:tableStyleId>{616DA210-FB5B-4158-B5E0-FEB733F419BA}</a:tableStyleId>
              </a:tblPr>
              <a:tblGrid>
                <a:gridCol w="1114425">
                  <a:extLst>
                    <a:ext uri="{9D8B030D-6E8A-4147-A177-3AD203B41FA5}">
                      <a16:colId xmlns:a16="http://schemas.microsoft.com/office/drawing/2014/main" val="338133427"/>
                    </a:ext>
                  </a:extLst>
                </a:gridCol>
                <a:gridCol w="956847">
                  <a:extLst>
                    <a:ext uri="{9D8B030D-6E8A-4147-A177-3AD203B41FA5}">
                      <a16:colId xmlns:a16="http://schemas.microsoft.com/office/drawing/2014/main" val="2968575067"/>
                    </a:ext>
                  </a:extLst>
                </a:gridCol>
                <a:gridCol w="967203">
                  <a:extLst>
                    <a:ext uri="{9D8B030D-6E8A-4147-A177-3AD203B41FA5}">
                      <a16:colId xmlns:a16="http://schemas.microsoft.com/office/drawing/2014/main" val="243965586"/>
                    </a:ext>
                  </a:extLst>
                </a:gridCol>
                <a:gridCol w="940238">
                  <a:extLst>
                    <a:ext uri="{9D8B030D-6E8A-4147-A177-3AD203B41FA5}">
                      <a16:colId xmlns:a16="http://schemas.microsoft.com/office/drawing/2014/main" val="122850417"/>
                    </a:ext>
                  </a:extLst>
                </a:gridCol>
                <a:gridCol w="1248272">
                  <a:extLst>
                    <a:ext uri="{9D8B030D-6E8A-4147-A177-3AD203B41FA5}">
                      <a16:colId xmlns:a16="http://schemas.microsoft.com/office/drawing/2014/main" val="4194614485"/>
                    </a:ext>
                  </a:extLst>
                </a:gridCol>
                <a:gridCol w="583265">
                  <a:extLst>
                    <a:ext uri="{9D8B030D-6E8A-4147-A177-3AD203B41FA5}">
                      <a16:colId xmlns:a16="http://schemas.microsoft.com/office/drawing/2014/main" val="282313145"/>
                    </a:ext>
                  </a:extLst>
                </a:gridCol>
                <a:gridCol w="1162050">
                  <a:extLst>
                    <a:ext uri="{9D8B030D-6E8A-4147-A177-3AD203B41FA5}">
                      <a16:colId xmlns:a16="http://schemas.microsoft.com/office/drawing/2014/main" val="3027938745"/>
                    </a:ext>
                  </a:extLst>
                </a:gridCol>
                <a:gridCol w="771525">
                  <a:extLst>
                    <a:ext uri="{9D8B030D-6E8A-4147-A177-3AD203B41FA5}">
                      <a16:colId xmlns:a16="http://schemas.microsoft.com/office/drawing/2014/main" val="3168563373"/>
                    </a:ext>
                  </a:extLst>
                </a:gridCol>
                <a:gridCol w="1019176">
                  <a:extLst>
                    <a:ext uri="{9D8B030D-6E8A-4147-A177-3AD203B41FA5}">
                      <a16:colId xmlns:a16="http://schemas.microsoft.com/office/drawing/2014/main" val="960605364"/>
                    </a:ext>
                  </a:extLst>
                </a:gridCol>
              </a:tblGrid>
              <a:tr h="359065">
                <a:tc>
                  <a:txBody>
                    <a:bodyPr/>
                    <a:lstStyle/>
                    <a:p>
                      <a:endParaRPr lang="en-GB" sz="1100" dirty="0"/>
                    </a:p>
                  </a:txBody>
                  <a:tcPr/>
                </a:tc>
                <a:tc>
                  <a:txBody>
                    <a:bodyPr/>
                    <a:lstStyle/>
                    <a:p>
                      <a:r>
                        <a:rPr lang="en-GB" sz="1000" b="0" dirty="0" smtClean="0"/>
                        <a:t>Pathways</a:t>
                      </a:r>
                      <a:endParaRPr lang="en-GB" sz="1000" b="0" dirty="0"/>
                    </a:p>
                  </a:txBody>
                  <a:tcPr/>
                </a:tc>
                <a:tc>
                  <a:txBody>
                    <a:bodyPr/>
                    <a:lstStyle/>
                    <a:p>
                      <a:r>
                        <a:rPr lang="en-GB" sz="1000" b="0" dirty="0" smtClean="0"/>
                        <a:t>Chemical group/class</a:t>
                      </a:r>
                      <a:endParaRPr lang="en-GB" sz="1000" b="0" dirty="0"/>
                    </a:p>
                  </a:txBody>
                  <a:tcPr/>
                </a:tc>
                <a:tc>
                  <a:txBody>
                    <a:bodyPr/>
                    <a:lstStyle/>
                    <a:p>
                      <a:r>
                        <a:rPr lang="en-GB" sz="1000" b="0" dirty="0"/>
                        <a:t>Mechanism</a:t>
                      </a:r>
                    </a:p>
                    <a:p>
                      <a:r>
                        <a:rPr lang="en-GB" sz="1000" b="0" dirty="0"/>
                        <a:t>of action</a:t>
                      </a:r>
                    </a:p>
                  </a:txBody>
                  <a:tcPr/>
                </a:tc>
                <a:tc>
                  <a:txBody>
                    <a:bodyPr/>
                    <a:lstStyle/>
                    <a:p>
                      <a:r>
                        <a:rPr lang="en-GB" sz="1000" b="0" dirty="0" smtClean="0"/>
                        <a:t>Type of drug</a:t>
                      </a:r>
                      <a:endParaRPr lang="en-GB" sz="1000" b="0" dirty="0"/>
                    </a:p>
                  </a:txBody>
                  <a:tcPr/>
                </a:tc>
                <a:tc>
                  <a:txBody>
                    <a:bodyPr/>
                    <a:lstStyle/>
                    <a:p>
                      <a:r>
                        <a:rPr lang="en-GB" sz="1000" b="0" dirty="0"/>
                        <a:t>Side </a:t>
                      </a:r>
                    </a:p>
                    <a:p>
                      <a:r>
                        <a:rPr lang="en-GB" sz="1000" b="0" dirty="0"/>
                        <a:t>effect</a:t>
                      </a:r>
                    </a:p>
                  </a:txBody>
                  <a:tcPr/>
                </a:tc>
                <a:tc>
                  <a:txBody>
                    <a:bodyPr/>
                    <a:lstStyle/>
                    <a:p>
                      <a:r>
                        <a:rPr lang="en-GB" sz="1000" b="0" dirty="0" smtClean="0"/>
                        <a:t>Other</a:t>
                      </a:r>
                      <a:r>
                        <a:rPr lang="en-GB" sz="1000" b="0" baseline="0" dirty="0" smtClean="0"/>
                        <a:t> pharmacology aspects</a:t>
                      </a:r>
                      <a:endParaRPr lang="en-GB" sz="1000" b="0" dirty="0"/>
                    </a:p>
                  </a:txBody>
                  <a:tcPr/>
                </a:tc>
                <a:tc>
                  <a:txBody>
                    <a:bodyPr/>
                    <a:lstStyle/>
                    <a:p>
                      <a:r>
                        <a:rPr lang="en-GB" sz="1000" b="0" dirty="0" smtClean="0"/>
                        <a:t>Evidence level</a:t>
                      </a:r>
                      <a:endParaRPr lang="en-GB" sz="1000" b="0" dirty="0"/>
                    </a:p>
                  </a:txBody>
                  <a:tcPr/>
                </a:tc>
                <a:tc>
                  <a:txBody>
                    <a:bodyPr/>
                    <a:lstStyle/>
                    <a:p>
                      <a:r>
                        <a:rPr lang="en-GB" sz="1000" b="0" dirty="0" smtClean="0"/>
                        <a:t>CYP information</a:t>
                      </a:r>
                      <a:endParaRPr lang="en-GB" sz="1000" b="0" dirty="0"/>
                    </a:p>
                  </a:txBody>
                  <a:tcPr/>
                </a:tc>
                <a:extLst>
                  <a:ext uri="{0D108BD9-81ED-4DB2-BD59-A6C34878D82A}">
                    <a16:rowId xmlns:a16="http://schemas.microsoft.com/office/drawing/2014/main" val="2242190477"/>
                  </a:ext>
                </a:extLst>
              </a:tr>
              <a:tr h="234774">
                <a:tc>
                  <a:txBody>
                    <a:bodyPr/>
                    <a:lstStyle/>
                    <a:p>
                      <a:r>
                        <a:rPr lang="en-GB" sz="800" dirty="0" err="1" smtClean="0"/>
                        <a:t>DrugBank</a:t>
                      </a:r>
                      <a:endParaRPr lang="en-GB" sz="800" dirty="0"/>
                    </a:p>
                  </a:txBody>
                  <a:tcPr/>
                </a:tc>
                <a:tc>
                  <a:txBody>
                    <a:bodyPr/>
                    <a:lstStyle/>
                    <a:p>
                      <a:pPr algn="ctr"/>
                      <a:r>
                        <a:rPr lang="en-GB" sz="1100" b="0" dirty="0"/>
                        <a:t>X</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1100" b="0" dirty="0" smtClean="0"/>
                        <a:t>X</a:t>
                      </a:r>
                      <a:endParaRPr lang="en-GB" sz="1100" b="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extLst>
                  <a:ext uri="{0D108BD9-81ED-4DB2-BD59-A6C34878D82A}">
                    <a16:rowId xmlns:a16="http://schemas.microsoft.com/office/drawing/2014/main" val="3460873728"/>
                  </a:ext>
                </a:extLst>
              </a:tr>
              <a:tr h="234774">
                <a:tc>
                  <a:txBody>
                    <a:bodyPr/>
                    <a:lstStyle/>
                    <a:p>
                      <a:r>
                        <a:rPr lang="en-GB" sz="800" smtClean="0"/>
                        <a:t>KEGG</a:t>
                      </a:r>
                      <a:endParaRPr lang="en-GB" sz="800" dirty="0"/>
                    </a:p>
                  </a:txBody>
                  <a:tcP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extLst>
                  <a:ext uri="{0D108BD9-81ED-4DB2-BD59-A6C34878D82A}">
                    <a16:rowId xmlns:a16="http://schemas.microsoft.com/office/drawing/2014/main" val="789492638"/>
                  </a:ext>
                </a:extLst>
              </a:tr>
              <a:tr h="234774">
                <a:tc>
                  <a:txBody>
                    <a:bodyPr/>
                    <a:lstStyle/>
                    <a:p>
                      <a:r>
                        <a:rPr lang="en-GB" sz="800" dirty="0"/>
                        <a:t>NDF-RT</a:t>
                      </a:r>
                    </a:p>
                  </a:txBody>
                  <a:tcP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2259929125"/>
                  </a:ext>
                </a:extLst>
              </a:tr>
              <a:tr h="234774">
                <a:tc>
                  <a:txBody>
                    <a:bodyPr/>
                    <a:lstStyle/>
                    <a:p>
                      <a:r>
                        <a:rPr lang="en-GB" sz="800" dirty="0"/>
                        <a:t>TWOSIDES</a:t>
                      </a:r>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2916480326"/>
                  </a:ext>
                </a:extLst>
              </a:tr>
              <a:tr h="234774">
                <a:tc>
                  <a:txBody>
                    <a:bodyPr/>
                    <a:lstStyle/>
                    <a:p>
                      <a:r>
                        <a:rPr lang="en-GB" sz="1000" dirty="0" smtClean="0"/>
                        <a:t>Crediblemeds</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1283682147"/>
                  </a:ext>
                </a:extLst>
              </a:tr>
              <a:tr h="234774">
                <a:tc>
                  <a:txBody>
                    <a:bodyPr/>
                    <a:lstStyle/>
                    <a:p>
                      <a:r>
                        <a:rPr lang="en-GB" sz="1000" dirty="0" smtClean="0"/>
                        <a:t>ONC high</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071214322"/>
                  </a:ext>
                </a:extLst>
              </a:tr>
              <a:tr h="359065">
                <a:tc>
                  <a:txBody>
                    <a:bodyPr/>
                    <a:lstStyle/>
                    <a:p>
                      <a:r>
                        <a:rPr lang="en-GB" sz="1000" dirty="0" smtClean="0"/>
                        <a:t>ONC non </a:t>
                      </a:r>
                      <a:r>
                        <a:rPr lang="en-GB" sz="1000" dirty="0" err="1" smtClean="0"/>
                        <a:t>interrumptive</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846025061"/>
                  </a:ext>
                </a:extLst>
              </a:tr>
              <a:tr h="362791">
                <a:tc>
                  <a:txBody>
                    <a:bodyPr/>
                    <a:lstStyle/>
                    <a:p>
                      <a:r>
                        <a:rPr lang="en-GB" sz="1000" dirty="0" err="1" smtClean="0"/>
                        <a:t>Interaktion</a:t>
                      </a:r>
                      <a:r>
                        <a:rPr lang="en-GB" sz="1000" dirty="0" smtClean="0"/>
                        <a:t> </a:t>
                      </a:r>
                      <a:r>
                        <a:rPr lang="en-GB" sz="1000" dirty="0" err="1" smtClean="0"/>
                        <a:t>databasen</a:t>
                      </a:r>
                      <a:endParaRPr lang="en-GB" sz="1000" dirty="0"/>
                    </a:p>
                  </a:txBody>
                  <a:tcP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r>
                        <a:rPr lang="en-GB" sz="1100" dirty="0" smtClean="0"/>
                        <a:t>X</a:t>
                      </a:r>
                      <a:endParaRPr lang="en-GB" sz="1100" dirty="0"/>
                    </a:p>
                  </a:txBody>
                  <a:tcPr anchor="ctr"/>
                </a:tc>
                <a:extLst>
                  <a:ext uri="{0D108BD9-81ED-4DB2-BD59-A6C34878D82A}">
                    <a16:rowId xmlns:a16="http://schemas.microsoft.com/office/drawing/2014/main" val="3216375275"/>
                  </a:ext>
                </a:extLst>
              </a:tr>
              <a:tr h="234774">
                <a:tc>
                  <a:txBody>
                    <a:bodyPr/>
                    <a:lstStyle/>
                    <a:p>
                      <a:r>
                        <a:rPr lang="en-GB" sz="1000" dirty="0" smtClean="0"/>
                        <a:t>HIV-INSITE</a:t>
                      </a:r>
                      <a:endParaRPr lang="en-GB" sz="1000" dirty="0"/>
                    </a:p>
                  </a:txBody>
                  <a:tcP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181993957"/>
                  </a:ext>
                </a:extLst>
              </a:tr>
              <a:tr h="234774">
                <a:tc>
                  <a:txBody>
                    <a:bodyPr/>
                    <a:lstStyle/>
                    <a:p>
                      <a:r>
                        <a:rPr lang="en-GB" sz="1000" dirty="0" smtClean="0"/>
                        <a:t>HIV</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2282901856"/>
                  </a:ext>
                </a:extLst>
              </a:tr>
              <a:tr h="234774">
                <a:tc>
                  <a:txBody>
                    <a:bodyPr/>
                    <a:lstStyle/>
                    <a:p>
                      <a:r>
                        <a:rPr lang="en-GB" sz="1000" dirty="0" smtClean="0"/>
                        <a:t>HEP</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1117036494"/>
                  </a:ext>
                </a:extLst>
              </a:tr>
              <a:tr h="234774">
                <a:tc>
                  <a:txBody>
                    <a:bodyPr/>
                    <a:lstStyle/>
                    <a:p>
                      <a:r>
                        <a:rPr lang="en-GB" sz="1000" dirty="0" smtClean="0"/>
                        <a:t>CANCER</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3817138543"/>
                  </a:ext>
                </a:extLst>
              </a:tr>
              <a:tr h="359065">
                <a:tc>
                  <a:txBody>
                    <a:bodyPr/>
                    <a:lstStyle/>
                    <a:p>
                      <a:r>
                        <a:rPr lang="en-GB" sz="1000" dirty="0" smtClean="0"/>
                        <a:t>DDI corpus</a:t>
                      </a:r>
                      <a:r>
                        <a:rPr lang="en-GB" sz="1000" baseline="0" dirty="0" smtClean="0"/>
                        <a:t> 2011</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4269041635"/>
                  </a:ext>
                </a:extLst>
              </a:tr>
              <a:tr h="359065">
                <a:tc>
                  <a:txBody>
                    <a:bodyPr/>
                    <a:lstStyle/>
                    <a:p>
                      <a:r>
                        <a:rPr lang="en-GB" sz="1000" dirty="0" smtClean="0"/>
                        <a:t>DDI corpus 2013</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3027061066"/>
                  </a:ext>
                </a:extLst>
              </a:tr>
              <a:tr h="234774">
                <a:tc>
                  <a:txBody>
                    <a:bodyPr/>
                    <a:lstStyle/>
                    <a:p>
                      <a:r>
                        <a:rPr lang="en-GB" sz="1000" dirty="0" smtClean="0"/>
                        <a:t>NLM corpus</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1643783892"/>
                  </a:ext>
                </a:extLst>
              </a:tr>
              <a:tr h="234774">
                <a:tc>
                  <a:txBody>
                    <a:bodyPr/>
                    <a:lstStyle/>
                    <a:p>
                      <a:r>
                        <a:rPr lang="en-GB" sz="1000" dirty="0" smtClean="0"/>
                        <a:t>PK corpus</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extLst>
                  <a:ext uri="{0D108BD9-81ED-4DB2-BD59-A6C34878D82A}">
                    <a16:rowId xmlns:a16="http://schemas.microsoft.com/office/drawing/2014/main" val="2030160532"/>
                  </a:ext>
                </a:extLst>
              </a:tr>
              <a:tr h="359065">
                <a:tc>
                  <a:txBody>
                    <a:bodyPr/>
                    <a:lstStyle/>
                    <a:p>
                      <a:r>
                        <a:rPr lang="en-GB" sz="1000" dirty="0" smtClean="0"/>
                        <a:t>PHAEDRA</a:t>
                      </a:r>
                      <a:r>
                        <a:rPr lang="en-GB" sz="1000" baseline="0" dirty="0" smtClean="0"/>
                        <a:t> corpus</a:t>
                      </a:r>
                      <a:endParaRPr lang="en-GB" sz="1000" dirty="0"/>
                    </a:p>
                  </a:txBody>
                  <a:tcPr/>
                </a:tc>
                <a:tc>
                  <a:txBody>
                    <a:bodyPr/>
                    <a:lstStyle/>
                    <a:p>
                      <a:pPr algn="ctr"/>
                      <a:endParaRPr lang="en-GB" sz="1100" dirty="0"/>
                    </a:p>
                  </a:txBody>
                  <a:tcPr anchor="ctr"/>
                </a:tc>
                <a:tc>
                  <a:txBody>
                    <a:bodyPr/>
                    <a:lstStyle/>
                    <a:p>
                      <a:pPr algn="ctr"/>
                      <a:endParaRPr lang="en-GB" sz="1100" dirty="0"/>
                    </a:p>
                  </a:txBody>
                  <a:tcPr anchor="ctr"/>
                </a:tc>
                <a:tc>
                  <a:txBody>
                    <a:bodyPr/>
                    <a:lstStyle/>
                    <a:p>
                      <a:pPr algn="ctr"/>
                      <a:endParaRPr lang="en-GB" sz="1100"/>
                    </a:p>
                  </a:txBody>
                  <a:tcPr anchor="ctr"/>
                </a:tc>
                <a:tc>
                  <a:txBody>
                    <a:bodyPr/>
                    <a:lstStyle/>
                    <a:p>
                      <a:pPr algn="ctr"/>
                      <a:endParaRPr lang="en-GB" sz="1100" dirty="0"/>
                    </a:p>
                  </a:txBody>
                  <a:tcPr anchor="ctr"/>
                </a:tc>
                <a:tc>
                  <a:txBody>
                    <a:bodyPr/>
                    <a:lstStyle/>
                    <a:p>
                      <a:pPr algn="ctr"/>
                      <a:r>
                        <a:rPr lang="en-GB" sz="1100" dirty="0" smtClean="0"/>
                        <a:t>X</a:t>
                      </a:r>
                      <a:endParaRPr lang="en-GB" sz="1100" dirty="0"/>
                    </a:p>
                  </a:txBody>
                  <a:tcPr anchor="ctr"/>
                </a:tc>
                <a:tc>
                  <a:txBody>
                    <a:bodyPr/>
                    <a:lstStyle/>
                    <a:p>
                      <a:pPr algn="ctr"/>
                      <a:r>
                        <a:rPr lang="en-GB" sz="1100" dirty="0" smtClean="0"/>
                        <a:t>X</a:t>
                      </a:r>
                      <a:endParaRPr lang="en-GB" sz="1100" dirty="0"/>
                    </a:p>
                  </a:txBody>
                  <a:tcPr anchor="ctr"/>
                </a:tc>
                <a:tc>
                  <a:txBody>
                    <a:bodyPr/>
                    <a:lstStyle/>
                    <a:p>
                      <a:pPr algn="ctr"/>
                      <a:endParaRPr lang="en-GB" sz="1100" dirty="0"/>
                    </a:p>
                  </a:txBody>
                  <a:tcPr anchor="ctr"/>
                </a:tc>
                <a:tc>
                  <a:txBody>
                    <a:bodyPr/>
                    <a:lstStyle/>
                    <a:p>
                      <a:pPr algn="ctr"/>
                      <a:endParaRPr lang="en-GB" sz="1100" dirty="0"/>
                    </a:p>
                  </a:txBody>
                  <a:tcPr anchor="ctr"/>
                </a:tc>
                <a:extLst>
                  <a:ext uri="{0D108BD9-81ED-4DB2-BD59-A6C34878D82A}">
                    <a16:rowId xmlns:a16="http://schemas.microsoft.com/office/drawing/2014/main" val="3490822608"/>
                  </a:ext>
                </a:extLst>
              </a:tr>
            </a:tbl>
          </a:graphicData>
        </a:graphic>
      </p:graphicFrame>
    </p:spTree>
    <p:extLst>
      <p:ext uri="{BB962C8B-B14F-4D97-AF65-F5344CB8AC3E}">
        <p14:creationId xmlns:p14="http://schemas.microsoft.com/office/powerpoint/2010/main" val="11875296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019" y="500616"/>
            <a:ext cx="6131934" cy="6068339"/>
          </a:xfrm>
          <a:prstGeom prst="rect">
            <a:avLst/>
          </a:prstGeom>
        </p:spPr>
      </p:pic>
      <p:sp>
        <p:nvSpPr>
          <p:cNvPr id="6" name="TextBox 5"/>
          <p:cNvSpPr txBox="1"/>
          <p:nvPr/>
        </p:nvSpPr>
        <p:spPr>
          <a:xfrm>
            <a:off x="1230529" y="5937228"/>
            <a:ext cx="2131160" cy="276999"/>
          </a:xfrm>
          <a:prstGeom prst="rect">
            <a:avLst/>
          </a:prstGeom>
          <a:noFill/>
        </p:spPr>
        <p:txBody>
          <a:bodyPr wrap="square" rtlCol="0">
            <a:spAutoFit/>
          </a:bodyPr>
          <a:lstStyle/>
          <a:p>
            <a:r>
              <a:rPr lang="en-US" sz="1200" b="1" dirty="0"/>
              <a:t>UNIQUE </a:t>
            </a:r>
            <a:r>
              <a:rPr lang="en-US" sz="1200" b="1" dirty="0" smtClean="0"/>
              <a:t>ELEMENTS</a:t>
            </a:r>
            <a:endParaRPr lang="en-US" sz="1200" b="1" dirty="0"/>
          </a:p>
        </p:txBody>
      </p:sp>
      <p:sp>
        <p:nvSpPr>
          <p:cNvPr id="12" name="TextBox 11"/>
          <p:cNvSpPr txBox="1"/>
          <p:nvPr/>
        </p:nvSpPr>
        <p:spPr>
          <a:xfrm>
            <a:off x="4188465" y="6427082"/>
            <a:ext cx="1349140" cy="261610"/>
          </a:xfrm>
          <a:prstGeom prst="rect">
            <a:avLst/>
          </a:prstGeom>
          <a:noFill/>
        </p:spPr>
        <p:txBody>
          <a:bodyPr wrap="square" rtlCol="0">
            <a:spAutoFit/>
          </a:bodyPr>
          <a:lstStyle/>
          <a:p>
            <a:r>
              <a:rPr lang="en-US" sz="1100" dirty="0"/>
              <a:t>4.239</a:t>
            </a:r>
          </a:p>
        </p:txBody>
      </p:sp>
      <p:sp>
        <p:nvSpPr>
          <p:cNvPr id="13" name="TextBox 12"/>
          <p:cNvSpPr txBox="1"/>
          <p:nvPr/>
        </p:nvSpPr>
        <p:spPr>
          <a:xfrm>
            <a:off x="5110685" y="6427082"/>
            <a:ext cx="1349140" cy="261610"/>
          </a:xfrm>
          <a:prstGeom prst="rect">
            <a:avLst/>
          </a:prstGeom>
          <a:noFill/>
        </p:spPr>
        <p:txBody>
          <a:bodyPr wrap="square" rtlCol="0">
            <a:spAutoFit/>
          </a:bodyPr>
          <a:lstStyle/>
          <a:p>
            <a:r>
              <a:rPr lang="en-US" sz="1100" dirty="0"/>
              <a:t>2.494.051</a:t>
            </a:r>
          </a:p>
        </p:txBody>
      </p:sp>
      <p:sp>
        <p:nvSpPr>
          <p:cNvPr id="14" name="Rectangle 13">
            <a:extLst>
              <a:ext uri="{FF2B5EF4-FFF2-40B4-BE49-F238E27FC236}">
                <a16:creationId xmlns:a16="http://schemas.microsoft.com/office/drawing/2014/main" id="{70FA4B35-3DA5-2F4A-BBEA-43AC4C5327AF}"/>
              </a:ext>
            </a:extLst>
          </p:cNvPr>
          <p:cNvSpPr/>
          <p:nvPr/>
        </p:nvSpPr>
        <p:spPr>
          <a:xfrm>
            <a:off x="958576" y="585012"/>
            <a:ext cx="2546623" cy="369332"/>
          </a:xfrm>
          <a:prstGeom prst="rect">
            <a:avLst/>
          </a:prstGeom>
        </p:spPr>
        <p:txBody>
          <a:bodyPr wrap="square">
            <a:spAutoFit/>
          </a:bodyPr>
          <a:lstStyle/>
          <a:p>
            <a:r>
              <a:rPr lang="es-ES" dirty="0" smtClean="0">
                <a:latin typeface="Avenir Roman" panose="02000503020000020003" pitchFamily="2" charset="0"/>
              </a:rPr>
              <a:t>Data extracted into numbers</a:t>
            </a:r>
            <a:endParaRPr lang="en-US" dirty="0">
              <a:latin typeface="Avenir Roman" panose="02000503020000020003" pitchFamily="2" charset="0"/>
            </a:endParaRPr>
          </a:p>
        </p:txBody>
      </p:sp>
    </p:spTree>
    <p:extLst>
      <p:ext uri="{BB962C8B-B14F-4D97-AF65-F5344CB8AC3E}">
        <p14:creationId xmlns:p14="http://schemas.microsoft.com/office/powerpoint/2010/main" val="3151580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496A7-FDF7-C74D-919E-FBB07EDD97E9}"/>
              </a:ext>
            </a:extLst>
          </p:cNvPr>
          <p:cNvPicPr>
            <a:picLocks noChangeAspect="1"/>
          </p:cNvPicPr>
          <p:nvPr/>
        </p:nvPicPr>
        <p:blipFill rotWithShape="1">
          <a:blip r:embed="rId3"/>
          <a:srcRect r="13700"/>
          <a:stretch/>
        </p:blipFill>
        <p:spPr>
          <a:xfrm>
            <a:off x="1091322" y="5393141"/>
            <a:ext cx="6455664" cy="1145504"/>
          </a:xfrm>
          <a:prstGeom prst="rect">
            <a:avLst/>
          </a:prstGeom>
        </p:spPr>
      </p:pic>
      <p:pic>
        <p:nvPicPr>
          <p:cNvPr id="7" name="Picture 6">
            <a:extLst>
              <a:ext uri="{FF2B5EF4-FFF2-40B4-BE49-F238E27FC236}">
                <a16:creationId xmlns:a16="http://schemas.microsoft.com/office/drawing/2014/main" id="{A2F8E165-98FA-B94D-BA8E-07F196B9422D}"/>
              </a:ext>
            </a:extLst>
          </p:cNvPr>
          <p:cNvPicPr>
            <a:picLocks noChangeAspect="1"/>
          </p:cNvPicPr>
          <p:nvPr/>
        </p:nvPicPr>
        <p:blipFill rotWithShape="1">
          <a:blip r:embed="rId4"/>
          <a:srcRect l="7428" t="22567" r="48105" b="21763"/>
          <a:stretch/>
        </p:blipFill>
        <p:spPr>
          <a:xfrm>
            <a:off x="1569443" y="1970084"/>
            <a:ext cx="4664456" cy="3284828"/>
          </a:xfrm>
          <a:prstGeom prst="rect">
            <a:avLst/>
          </a:prstGeom>
          <a:ln>
            <a:noFill/>
          </a:ln>
          <a:effectLst/>
        </p:spPr>
      </p:pic>
      <p:sp>
        <p:nvSpPr>
          <p:cNvPr id="8" name="Rectangle 7">
            <a:extLst>
              <a:ext uri="{FF2B5EF4-FFF2-40B4-BE49-F238E27FC236}">
                <a16:creationId xmlns:a16="http://schemas.microsoft.com/office/drawing/2014/main" id="{CBB88AAF-5F5C-1044-92FA-5ECBA9328028}"/>
              </a:ext>
            </a:extLst>
          </p:cNvPr>
          <p:cNvSpPr/>
          <p:nvPr/>
        </p:nvSpPr>
        <p:spPr>
          <a:xfrm>
            <a:off x="1548107" y="1323753"/>
            <a:ext cx="5542095" cy="646331"/>
          </a:xfrm>
          <a:prstGeom prst="rect">
            <a:avLst/>
          </a:prstGeom>
        </p:spPr>
        <p:txBody>
          <a:bodyPr wrap="none">
            <a:spAutoFit/>
          </a:bodyPr>
          <a:lstStyle/>
          <a:p>
            <a:pPr algn="ctr"/>
            <a:r>
              <a:rPr lang="en-US" dirty="0">
                <a:latin typeface="Avenir Roman" panose="02000503020000020003" pitchFamily="2" charset="0"/>
              </a:rPr>
              <a:t>Interaction databases have different focus based on</a:t>
            </a:r>
          </a:p>
          <a:p>
            <a:pPr algn="ctr"/>
            <a:r>
              <a:rPr lang="en-US" dirty="0">
                <a:latin typeface="Avenir Roman" panose="02000503020000020003" pitchFamily="2" charset="0"/>
              </a:rPr>
              <a:t> Anatomical drug group</a:t>
            </a:r>
          </a:p>
        </p:txBody>
      </p:sp>
      <p:sp>
        <p:nvSpPr>
          <p:cNvPr id="9" name="Title 3">
            <a:extLst>
              <a:ext uri="{FF2B5EF4-FFF2-40B4-BE49-F238E27FC236}">
                <a16:creationId xmlns:a16="http://schemas.microsoft.com/office/drawing/2014/main" id="{5CD5F3AF-F925-244C-A2B8-3044A70F5686}"/>
              </a:ext>
            </a:extLst>
          </p:cNvPr>
          <p:cNvSpPr txBox="1">
            <a:spLocks/>
          </p:cNvSpPr>
          <p:nvPr/>
        </p:nvSpPr>
        <p:spPr>
          <a:xfrm>
            <a:off x="384800" y="348951"/>
            <a:ext cx="7868708" cy="816400"/>
          </a:xfrm>
          <a:prstGeom prst="rect">
            <a:avLst/>
          </a:prstGeom>
          <a:noFill/>
        </p:spPr>
        <p:txBody>
          <a:bodyPr vert="horz" lIns="91440" tIns="45720" rIns="91440" bIns="45720" rtlCol="0" anchor="b">
            <a:normAutofit/>
          </a:bodyPr>
          <a:lstStyle>
            <a:lvl1pPr algn="l" defTabSz="685800" rtl="0" eaLnBrk="1" latinLnBrk="0" hangingPunct="1">
              <a:lnSpc>
                <a:spcPct val="90000"/>
              </a:lnSpc>
              <a:spcBef>
                <a:spcPct val="0"/>
              </a:spcBef>
              <a:buNone/>
              <a:defRPr sz="2200" b="1" kern="1200" cap="all" baseline="0">
                <a:solidFill>
                  <a:srgbClr val="38317D"/>
                </a:solidFill>
                <a:latin typeface="+mn-lt"/>
                <a:ea typeface="+mj-ea"/>
                <a:cs typeface="+mj-cs"/>
              </a:defRPr>
            </a:lvl1pPr>
          </a:lstStyle>
          <a:p>
            <a:r>
              <a:rPr lang="en-GB" dirty="0"/>
              <a:t>PART II: Comparison between sources</a:t>
            </a:r>
          </a:p>
        </p:txBody>
      </p:sp>
    </p:spTree>
    <p:extLst>
      <p:ext uri="{BB962C8B-B14F-4D97-AF65-F5344CB8AC3E}">
        <p14:creationId xmlns:p14="http://schemas.microsoft.com/office/powerpoint/2010/main" val="1758341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srcRect l="6277" t="27023" r="39574" b="14681"/>
          <a:stretch/>
        </p:blipFill>
        <p:spPr>
          <a:xfrm>
            <a:off x="554814" y="1478603"/>
            <a:ext cx="8063891" cy="4883285"/>
          </a:xfrm>
          <a:prstGeom prst="rect">
            <a:avLst/>
          </a:prstGeom>
        </p:spPr>
      </p:pic>
      <p:sp>
        <p:nvSpPr>
          <p:cNvPr id="26" name="Rectangle 25">
            <a:extLst>
              <a:ext uri="{FF2B5EF4-FFF2-40B4-BE49-F238E27FC236}">
                <a16:creationId xmlns:a16="http://schemas.microsoft.com/office/drawing/2014/main" id="{CBB88AAF-5F5C-1044-92FA-5ECBA9328028}"/>
              </a:ext>
            </a:extLst>
          </p:cNvPr>
          <p:cNvSpPr/>
          <p:nvPr/>
        </p:nvSpPr>
        <p:spPr>
          <a:xfrm>
            <a:off x="1038119" y="915570"/>
            <a:ext cx="3950120" cy="369332"/>
          </a:xfrm>
          <a:prstGeom prst="rect">
            <a:avLst/>
          </a:prstGeom>
        </p:spPr>
        <p:txBody>
          <a:bodyPr wrap="none">
            <a:spAutoFit/>
          </a:bodyPr>
          <a:lstStyle/>
          <a:p>
            <a:pPr algn="ctr"/>
            <a:r>
              <a:rPr lang="es-ES" dirty="0" err="1" smtClean="0">
                <a:latin typeface="Avenir Roman" panose="02000503020000020003" pitchFamily="2" charset="0"/>
              </a:rPr>
              <a:t>Decent</a:t>
            </a:r>
            <a:r>
              <a:rPr lang="es-ES" dirty="0" smtClean="0">
                <a:latin typeface="Avenir Roman" panose="02000503020000020003" pitchFamily="2" charset="0"/>
              </a:rPr>
              <a:t> similar </a:t>
            </a:r>
            <a:r>
              <a:rPr lang="es-ES" dirty="0" err="1" smtClean="0">
                <a:latin typeface="Avenir Roman" panose="02000503020000020003" pitchFamily="2" charset="0"/>
              </a:rPr>
              <a:t>percentage</a:t>
            </a:r>
            <a:r>
              <a:rPr lang="es-ES" dirty="0" smtClean="0">
                <a:latin typeface="Avenir Roman" panose="02000503020000020003" pitchFamily="2" charset="0"/>
              </a:rPr>
              <a:t> of </a:t>
            </a:r>
            <a:r>
              <a:rPr lang="es-ES" dirty="0" err="1" smtClean="0">
                <a:latin typeface="Avenir Roman" panose="02000503020000020003" pitchFamily="2" charset="0"/>
              </a:rPr>
              <a:t>coverage</a:t>
            </a:r>
            <a:r>
              <a:rPr lang="es-ES" dirty="0" smtClean="0">
                <a:latin typeface="Avenir Roman" panose="02000503020000020003" pitchFamily="2" charset="0"/>
              </a:rPr>
              <a:t>/Nº of </a:t>
            </a:r>
            <a:r>
              <a:rPr lang="es-ES" dirty="0" err="1" smtClean="0">
                <a:latin typeface="Avenir Roman" panose="02000503020000020003" pitchFamily="2" charset="0"/>
              </a:rPr>
              <a:t>drugs</a:t>
            </a:r>
            <a:endParaRPr lang="en-US" dirty="0">
              <a:latin typeface="Avenir Roman" panose="02000503020000020003" pitchFamily="2" charset="0"/>
            </a:endParaRPr>
          </a:p>
        </p:txBody>
      </p:sp>
    </p:spTree>
    <p:extLst>
      <p:ext uri="{BB962C8B-B14F-4D97-AF65-F5344CB8AC3E}">
        <p14:creationId xmlns:p14="http://schemas.microsoft.com/office/powerpoint/2010/main" val="1707659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778bc8ad-b7b6-484e-8ca1-265a34063f74" ContentTypeId="0x010100321F1813AE4A7046B6126D52239F2067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TaxCatchAll xmlns="a9c21cd9-c4d6-46ab-aa0b-2425b1d0c963"/>
    <KUTargetGroupCode xmlns="a9c21cd9-c4d6-46ab-aa0b-2425b1d0c963">,xod,</KUTargetGroupCode>
    <db9304c26443406da46e1fe21c8b7cba xmlns="a9c21cd9-c4d6-46ab-aa0b-2425b1d0c963">
      <Terms xmlns="http://schemas.microsoft.com/office/infopath/2007/PartnerControls"/>
    </db9304c26443406da46e1fe21c8b7cba>
  </documentManagement>
</p:properties>
</file>

<file path=customXml/item4.xml><?xml version="1.0" encoding="utf-8"?>
<ct:contentTypeSchema xmlns:ct="http://schemas.microsoft.com/office/2006/metadata/contentType" xmlns:ma="http://schemas.microsoft.com/office/2006/metadata/properties/metaAttributes" ct:_="" ma:_="" ma:contentTypeName="KU Medarbejderguide dokument" ma:contentTypeID="0x010100321F1813AE4A7046B6126D52239F206701007BC16D9EEC1A3647B87D5902B9A48CF9" ma:contentTypeVersion="232" ma:contentTypeDescription="Opret et nyt dokument." ma:contentTypeScope="" ma:versionID="c8b0ea3948804b88a5cd5081cedfd0e2">
  <xsd:schema xmlns:xsd="http://www.w3.org/2001/XMLSchema" xmlns:xs="http://www.w3.org/2001/XMLSchema" xmlns:p="http://schemas.microsoft.com/office/2006/metadata/properties" xmlns:ns2="a9c21cd9-c4d6-46ab-aa0b-2425b1d0c963" targetNamespace="http://schemas.microsoft.com/office/2006/metadata/properties" ma:root="true" ma:fieldsID="7eb1095b3a3934a87b0ca89ca3b33487" ns2:_="">
    <xsd:import namespace="a9c21cd9-c4d6-46ab-aa0b-2425b1d0c963"/>
    <xsd:element name="properties">
      <xsd:complexType>
        <xsd:sequence>
          <xsd:element name="documentManagement">
            <xsd:complexType>
              <xsd:all>
                <xsd:element ref="ns2:TaxCatchAll" minOccurs="0"/>
                <xsd:element ref="ns2:TaxCatchAllLabel" minOccurs="0"/>
                <xsd:element ref="ns2:KUTargetGroupCode" minOccurs="0"/>
                <xsd:element ref="ns2:db9304c26443406da46e1fe21c8b7cb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21cd9-c4d6-46ab-aa0b-2425b1d0c963" elementFormDefault="qualified">
    <xsd:import namespace="http://schemas.microsoft.com/office/2006/documentManagement/types"/>
    <xsd:import namespace="http://schemas.microsoft.com/office/infopath/2007/PartnerControls"/>
    <xsd:element name="TaxCatchAll" ma:index="8" nillable="true" ma:displayName="Taksonomiopsamlingskolonne" ma:description="" ma:hidden="true" ma:list="{3dfb8054-3335-4f4f-a2a5-147c4f785a7a}" ma:internalName="TaxCatchAll" ma:showField="CatchAllData"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ksonomiopsamlingskolonne1" ma:description="" ma:hidden="true" ma:list="{3dfb8054-3335-4f4f-a2a5-147c4f785a7a}" ma:internalName="TaxCatchAllLabel" ma:readOnly="true" ma:showField="CatchAllDataLabel" ma:web="73d2b63a-5080-4fc7-bc15-51a61159e0b4">
      <xsd:complexType>
        <xsd:complexContent>
          <xsd:extension base="dms:MultiChoiceLookup">
            <xsd:sequence>
              <xsd:element name="Value" type="dms:Lookup" maxOccurs="unbounded" minOccurs="0" nillable="true"/>
            </xsd:sequence>
          </xsd:extension>
        </xsd:complexContent>
      </xsd:complexType>
    </xsd:element>
    <xsd:element name="KUTargetGroupCode" ma:index="10" nillable="true" ma:displayName="Målgruppe" ma:internalName="KUTargetGroupCode">
      <xsd:simpleType>
        <xsd:restriction base="dms:Text">
          <xsd:maxLength value="255"/>
        </xsd:restriction>
      </xsd:simpleType>
    </xsd:element>
    <xsd:element name="db9304c26443406da46e1fe21c8b7cba" ma:index="11" nillable="true" ma:taxonomy="true" ma:internalName="db9304c26443406da46e1fe21c8b7cba" ma:taxonomyFieldName="KUEmployeeGuideSubjectMulti" ma:displayName="Medarbejderguide emne" ma:default="" ma:fieldId="{db9304c2-6443-406d-a46e-1fe21c8b7cba}" ma:sspId="778bc8ad-b7b6-484e-8ca1-265a34063f74" ma:termSetId="efb7a711-8eaa-4df8-8e6e-0e23c86e36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E2E6C5-83D9-4807-A181-15F229D34EA5}">
  <ds:schemaRefs>
    <ds:schemaRef ds:uri="Microsoft.SharePoint.Taxonomy.ContentTypeSync"/>
  </ds:schemaRefs>
</ds:datastoreItem>
</file>

<file path=customXml/itemProps2.xml><?xml version="1.0" encoding="utf-8"?>
<ds:datastoreItem xmlns:ds="http://schemas.openxmlformats.org/officeDocument/2006/customXml" ds:itemID="{3E4E67B3-801B-453C-9FC3-1AFE1B0BCCA8}">
  <ds:schemaRefs>
    <ds:schemaRef ds:uri="http://schemas.microsoft.com/sharepoint/v3/contenttype/forms"/>
  </ds:schemaRefs>
</ds:datastoreItem>
</file>

<file path=customXml/itemProps3.xml><?xml version="1.0" encoding="utf-8"?>
<ds:datastoreItem xmlns:ds="http://schemas.openxmlformats.org/officeDocument/2006/customXml" ds:itemID="{93731635-E554-4A32-9E0F-3480347B9BFF}">
  <ds:schemaRefs>
    <ds:schemaRef ds:uri="http://www.w3.org/XML/1998/namespace"/>
    <ds:schemaRef ds:uri="http://purl.org/dc/dcmitype/"/>
    <ds:schemaRef ds:uri="a9c21cd9-c4d6-46ab-aa0b-2425b1d0c963"/>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s>
</ds:datastoreItem>
</file>

<file path=customXml/itemProps4.xml><?xml version="1.0" encoding="utf-8"?>
<ds:datastoreItem xmlns:ds="http://schemas.openxmlformats.org/officeDocument/2006/customXml" ds:itemID="{5CDDAAA6-8961-438D-98AD-6C69DC319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c21cd9-c4d6-46ab-aa0b-2425b1d0c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32597</TotalTime>
  <Words>1625</Words>
  <Application>Microsoft Office PowerPoint</Application>
  <PresentationFormat>On-screen Show (4:3)</PresentationFormat>
  <Paragraphs>394</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Avenir Roman</vt:lpstr>
      <vt:lpstr>Calibri</vt:lpstr>
      <vt:lpstr>Courier New</vt:lpstr>
      <vt:lpstr>Garamond</vt:lpstr>
      <vt:lpstr>gemeli</vt:lpstr>
      <vt:lpstr>Verdana</vt:lpstr>
      <vt:lpstr>Wingdings</vt:lpstr>
      <vt:lpstr>Office Theme</vt:lpstr>
      <vt:lpstr>ELUCIDATING  DRUG-DRUG INTERACTIONS UNDERLYING DRUG POLYPHARMACY PROFILES</vt:lpstr>
      <vt:lpstr> TIMELINE</vt:lpstr>
      <vt:lpstr>The information we have until the moment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Part III: Evaluation of the frequency of DDI in clinical practice using Electronic Health Records </vt:lpstr>
      <vt:lpstr>PowerPoint Presentation</vt:lpstr>
      <vt:lpstr>INDEX</vt:lpstr>
      <vt:lpstr>Inferring Interaktion databasen coverage</vt:lpstr>
      <vt:lpstr>PowerPoint Presentation</vt:lpstr>
      <vt:lpstr>PowerPoint Presentation</vt:lpstr>
      <vt:lpstr>PowerPoint Presentation</vt:lpstr>
      <vt:lpstr>Drugbank</vt:lpstr>
      <vt:lpstr>KEGG</vt:lpstr>
      <vt:lpstr>NDF-RT</vt:lpstr>
      <vt:lpstr>TWOSIDES</vt:lpstr>
      <vt:lpstr>CREDIBLEMEDS</vt:lpstr>
      <vt:lpstr>ONC HIGH/NI</vt:lpstr>
      <vt:lpstr>HIV-INSITE</vt:lpstr>
      <vt:lpstr>HIV/HEP/CANCER INTERACTIONS</vt:lpstr>
      <vt:lpstr>DDI corpus 2011/2013</vt:lpstr>
      <vt:lpstr>PK corpus</vt:lpstr>
      <vt:lpstr>NLM corpus</vt:lpstr>
      <vt:lpstr>PHAEDRA CORPUS</vt:lpstr>
      <vt:lpstr>VIGIBASE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Klaudia Gal</dc:creator>
  <cp:lastModifiedBy>Jorge Hernansanz_Temp</cp:lastModifiedBy>
  <cp:revision>417</cp:revision>
  <dcterms:created xsi:type="dcterms:W3CDTF">2016-12-19T15:52:48Z</dcterms:created>
  <dcterms:modified xsi:type="dcterms:W3CDTF">2020-06-22T17:25:44Z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0x010100321F1813AE4A7046B6126D52239F206701007BC16D9EEC1A3647B87D5902B9A48CF9</vt:lpwstr>
  </property>
  <property fmtid="{D5CDD505-2E9C-101B-9397-08002B2CF9AE}" pid="3" name="Order">
    <vt:r8>448600</vt:r8>
  </property>
  <property fmtid="{D5CDD505-2E9C-101B-9397-08002B2CF9AE}" pid="4" name="TemplateUrl">
    <vt:lpwstr/>
  </property>
  <property fmtid="{D5CDD505-2E9C-101B-9397-08002B2CF9AE}" pid="5" name="xd_Signature">
    <vt:bool>false</vt:bool>
  </property>
  <property fmtid="{D5CDD505-2E9C-101B-9397-08002B2CF9AE}" pid="6" name="KUEmployeeGuideSubjectMulti">
    <vt:lpwstr/>
  </property>
  <property fmtid="{D5CDD505-2E9C-101B-9397-08002B2CF9AE}" pid="7" name="xd_ProgID">
    <vt:lpwstr/>
  </property>
  <property fmtid="{D5CDD505-2E9C-101B-9397-08002B2CF9AE}" pid="8" name="SharedWithUsers">
    <vt:lpwstr/>
  </property>
  <property fmtid="{D5CDD505-2E9C-101B-9397-08002B2CF9AE}" pid="9" name="_SourceUrl">
    <vt:lpwstr/>
  </property>
  <property fmtid="{D5CDD505-2E9C-101B-9397-08002B2CF9AE}" pid="10" name="_SharedFileIndex">
    <vt:lpwstr/>
  </property>
</Properties>
</file>